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47" r:id="rId3"/>
    <p:sldId id="348" r:id="rId4"/>
    <p:sldId id="258" r:id="rId5"/>
    <p:sldId id="349" r:id="rId6"/>
    <p:sldId id="279" r:id="rId7"/>
    <p:sldId id="281" r:id="rId8"/>
    <p:sldId id="286" r:id="rId9"/>
    <p:sldId id="350" r:id="rId10"/>
    <p:sldId id="289" r:id="rId11"/>
    <p:sldId id="284" r:id="rId12"/>
    <p:sldId id="351" r:id="rId13"/>
    <p:sldId id="264" r:id="rId14"/>
    <p:sldId id="291" r:id="rId15"/>
    <p:sldId id="292" r:id="rId16"/>
    <p:sldId id="293" r:id="rId17"/>
    <p:sldId id="341" r:id="rId18"/>
    <p:sldId id="295" r:id="rId19"/>
    <p:sldId id="294" r:id="rId20"/>
    <p:sldId id="296" r:id="rId21"/>
    <p:sldId id="342" r:id="rId22"/>
    <p:sldId id="297" r:id="rId23"/>
    <p:sldId id="299" r:id="rId24"/>
    <p:sldId id="298" r:id="rId25"/>
    <p:sldId id="310" r:id="rId26"/>
    <p:sldId id="311" r:id="rId27"/>
    <p:sldId id="344" r:id="rId28"/>
    <p:sldId id="316" r:id="rId29"/>
    <p:sldId id="317" r:id="rId30"/>
    <p:sldId id="318" r:id="rId31"/>
    <p:sldId id="356" r:id="rId32"/>
    <p:sldId id="345" r:id="rId33"/>
    <p:sldId id="322" r:id="rId34"/>
    <p:sldId id="300" r:id="rId35"/>
    <p:sldId id="307" r:id="rId36"/>
    <p:sldId id="309" r:id="rId37"/>
    <p:sldId id="308" r:id="rId38"/>
    <p:sldId id="327" r:id="rId39"/>
    <p:sldId id="301" r:id="rId40"/>
    <p:sldId id="328" r:id="rId41"/>
    <p:sldId id="330" r:id="rId42"/>
    <p:sldId id="331" r:id="rId43"/>
    <p:sldId id="332" r:id="rId44"/>
    <p:sldId id="333" r:id="rId45"/>
    <p:sldId id="346" r:id="rId46"/>
    <p:sldId id="321" r:id="rId47"/>
    <p:sldId id="334" r:id="rId48"/>
    <p:sldId id="320" r:id="rId49"/>
    <p:sldId id="336" r:id="rId50"/>
    <p:sldId id="337" r:id="rId51"/>
    <p:sldId id="338" r:id="rId52"/>
    <p:sldId id="339" r:id="rId53"/>
    <p:sldId id="355" r:id="rId54"/>
    <p:sldId id="352" r:id="rId55"/>
    <p:sldId id="325" r:id="rId56"/>
    <p:sldId id="357" r:id="rId57"/>
    <p:sldId id="353" r:id="rId58"/>
    <p:sldId id="276" r:id="rId59"/>
  </p:sldIdLst>
  <p:sldSz cx="12192000" cy="6858000"/>
  <p:notesSz cx="7315200" cy="9601200"/>
  <p:embeddedFontLst>
    <p:embeddedFont>
      <p:font typeface="Cambria Math" panose="02040503050406030204" pitchFamily="18" charset="0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DEEBF7"/>
    <a:srgbClr val="1167D9"/>
    <a:srgbClr val="00CC99"/>
    <a:srgbClr val="FFB9B9"/>
    <a:srgbClr val="FF9999"/>
    <a:srgbClr val="FFEABB"/>
    <a:srgbClr val="C27742"/>
    <a:srgbClr val="D98A54"/>
    <a:srgbClr val="D8B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67" autoAdjust="0"/>
    <p:restoredTop sz="94660"/>
  </p:normalViewPr>
  <p:slideViewPr>
    <p:cSldViewPr snapToGrid="0">
      <p:cViewPr varScale="1">
        <p:scale>
          <a:sx n="38" d="100"/>
          <a:sy n="38" d="100"/>
        </p:scale>
        <p:origin x="77" y="10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42540-5499-D951-7EC0-F4AFD9397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26C584-87C4-7FE1-DD16-ADE49C056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E6B31F-EEA4-1816-290F-649D97F8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29BE-D676-43B4-BCB5-6995E7B0CED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BDBDCD-EB27-0DE0-C46C-9FDD8E38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F4092-CFA3-395A-758D-A82CF012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86E-E233-48BE-82A6-0D97EC95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8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D622E-1280-F023-47AA-DF380ECC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BD1A5C-6335-628C-8A54-8984B7CD4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1968F-0273-AB3C-0EE2-EFBABA01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29BE-D676-43B4-BCB5-6995E7B0CED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D246B-8C27-1276-6447-F9E4D9DE2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7068B-740F-3D95-1E9C-796BDE02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86E-E233-48BE-82A6-0D97EC95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490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03E12-19DA-2B3F-0F03-6938BBBFA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83908C-8ABB-32B3-BAC0-7F1ED3D9E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5B9BB-EF45-F906-2F4B-09089BDD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29BE-D676-43B4-BCB5-6995E7B0CED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57F250-AA84-92F4-9E9E-5C17892E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B03D0-BAF6-E6AF-3C43-989480D3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86E-E233-48BE-82A6-0D97EC95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5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501D8-4B7C-C1DD-4308-00E0A204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222E0-A028-AD21-2DE1-A631F052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F17C5-94C0-622B-C78B-CF81353A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29BE-D676-43B4-BCB5-6995E7B0CED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023A0-0A2E-AB23-5477-A7A1B2ED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3B585-B6C9-1050-DD7B-01B87A6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86E-E233-48BE-82A6-0D97EC95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284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D9081-7793-6342-FA0C-A9ADC94E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0F04D4-76D1-F8F0-0B15-24816409C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3C197-DD1C-5339-E31F-12B5F8A5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29BE-D676-43B4-BCB5-6995E7B0CED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D9872-BF92-38A4-905A-15D710B0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8CF583-95EF-455A-7ADE-57122F10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86E-E233-48BE-82A6-0D97EC95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91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67591-8B83-0BC7-EE98-FCAEB4656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963C-94D5-4E1E-92D5-382046D1A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E13CE8-E9B0-1BF2-3E52-F34CBB83A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EFC689-B994-8A49-269A-D4872F1E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29BE-D676-43B4-BCB5-6995E7B0CED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1190E8-FFEF-78FE-2137-28C345D8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6C8B91-65C0-28F7-6BC2-D3E7F333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86E-E233-48BE-82A6-0D97EC95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1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94D1C-0CB7-FAD2-A7F2-0233065B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8281E1-4D66-DE39-4FA9-C9B20DE59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FA58B3-8539-91EF-CBAF-0B8481A6C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5E8F5E-A935-1840-4B57-23F1E1518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ED1BB7-1EBB-D501-3A91-A5DAE1046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7AB0C-58FA-2485-5931-B02E5086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29BE-D676-43B4-BCB5-6995E7B0CED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16F8FC-9B08-A975-646C-85B0FF61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08FC5A-6232-8910-3333-A46600A7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86E-E233-48BE-82A6-0D97EC95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85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3EFA1-D6A9-4ADC-19FC-F691D8B4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0CA854-A9A6-B915-A993-82561F0F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29BE-D676-43B4-BCB5-6995E7B0CED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3B6EA4-BC54-FB38-1F86-37AF1DC1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87AAD2-E0E2-6955-83E4-94621496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86E-E233-48BE-82A6-0D97EC95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7EE3DA-7514-0ADA-A637-BC016AFC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29BE-D676-43B4-BCB5-6995E7B0CED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94958B-D4C5-436B-2939-3995947A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8B1069-0894-7FAE-FAC6-235B4AE7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86E-E233-48BE-82A6-0D97EC95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5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4ECE8-5724-4531-5669-DDA8A944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E8578-877D-19D7-2B7F-32AA1F6F8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F79BAF-EE04-4881-13F1-3A0E24D3F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84A5DE-AD4F-2D02-3102-B9D0805F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29BE-D676-43B4-BCB5-6995E7B0CED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46EAAE-5FA3-A8CC-6FB7-3CC07768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62C54D-A0C9-9A6C-CEAF-860CF66D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86E-E233-48BE-82A6-0D97EC95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90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5544B-9CB1-CB3D-2AE6-C118FED8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FC622-584E-D402-8492-E21071386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8D0BD7-0670-CB02-CB75-A6AB50E2C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F74212-3E65-5155-0BF5-B695852A6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C29BE-D676-43B4-BCB5-6995E7B0CED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860B00-32CC-09D8-A698-8B0A4D34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C5293F-FBE0-627E-BB4D-0BAE0443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586E-E233-48BE-82A6-0D97EC95E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99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0A9A8B-3113-B0C3-74EE-862E2BAB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E728BE-ECFC-785E-7DF7-4F1497509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5EB10-6250-BA42-A423-F9487D86A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FFCC29BE-D676-43B4-BCB5-6995E7B0CED3}" type="datetimeFigureOut">
              <a:rPr lang="ko-KR" altLang="en-US" smtClean="0"/>
              <a:pPr/>
              <a:t>2023-11-28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7B9E4-4085-FD29-0739-48DAC539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860CA-2D62-1743-A3AC-12BE41CB4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63E6586E-E233-48BE-82A6-0D97EC95E14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89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계단, 보트, 핸드레일, 배이(가) 표시된 사진&#10;&#10;자동 생성된 설명">
            <a:extLst>
              <a:ext uri="{FF2B5EF4-FFF2-40B4-BE49-F238E27FC236}">
                <a16:creationId xmlns:a16="http://schemas.microsoft.com/office/drawing/2014/main" id="{B7BE9012-C56F-1872-BC73-A43F655FF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F2F85723-07FB-9D88-486B-D7DB993F475C}"/>
              </a:ext>
            </a:extLst>
          </p:cNvPr>
          <p:cNvSpPr/>
          <p:nvPr/>
        </p:nvSpPr>
        <p:spPr>
          <a:xfrm>
            <a:off x="-1883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0F19C49-9EB0-B2BF-1F50-D3BFDE98DFB5}"/>
              </a:ext>
            </a:extLst>
          </p:cNvPr>
          <p:cNvSpPr/>
          <p:nvPr/>
        </p:nvSpPr>
        <p:spPr>
          <a:xfrm>
            <a:off x="-18830" y="4791918"/>
            <a:ext cx="12192000" cy="2066081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BD000-2E74-A5FD-D4C2-B7FD33D339B5}"/>
              </a:ext>
            </a:extLst>
          </p:cNvPr>
          <p:cNvSpPr txBox="1"/>
          <p:nvPr/>
        </p:nvSpPr>
        <p:spPr>
          <a:xfrm>
            <a:off x="4436975" y="4878990"/>
            <a:ext cx="331805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23.11.28</a:t>
            </a:r>
            <a:endParaRPr 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A9AB9-EC2B-B0B1-40F9-BC127F2FF8F4}"/>
              </a:ext>
            </a:extLst>
          </p:cNvPr>
          <p:cNvSpPr txBox="1"/>
          <p:nvPr/>
        </p:nvSpPr>
        <p:spPr>
          <a:xfrm>
            <a:off x="4418145" y="6519446"/>
            <a:ext cx="331805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허지윤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임호균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정지혜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천지인</a:t>
            </a:r>
            <a:endParaRPr 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9338C9-201A-295D-C8F9-CC09A7212C1E}"/>
              </a:ext>
            </a:extLst>
          </p:cNvPr>
          <p:cNvGrpSpPr/>
          <p:nvPr/>
        </p:nvGrpSpPr>
        <p:grpSpPr>
          <a:xfrm>
            <a:off x="624114" y="2399559"/>
            <a:ext cx="10943772" cy="1421012"/>
            <a:chOff x="624114" y="2399559"/>
            <a:chExt cx="10943772" cy="1421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20EE18-879F-92EC-89D2-350AA4A88D00}"/>
                </a:ext>
              </a:extLst>
            </p:cNvPr>
            <p:cNvSpPr txBox="1"/>
            <p:nvPr/>
          </p:nvSpPr>
          <p:spPr>
            <a:xfrm>
              <a:off x="624114" y="2399559"/>
              <a:ext cx="10943772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공급사슬 최적화를 위한</a:t>
              </a:r>
              <a:endParaRPr 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0D98B5-5248-55A0-6D7A-8BC4DFEA8057}"/>
                </a:ext>
              </a:extLst>
            </p:cNvPr>
            <p:cNvSpPr txBox="1"/>
            <p:nvPr/>
          </p:nvSpPr>
          <p:spPr>
            <a:xfrm>
              <a:off x="624114" y="3051130"/>
              <a:ext cx="10943772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분석</a:t>
              </a:r>
              <a:endParaRPr 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4C711B8-F442-1976-EC83-58E00E8E9392}"/>
              </a:ext>
            </a:extLst>
          </p:cNvPr>
          <p:cNvSpPr txBox="1"/>
          <p:nvPr/>
        </p:nvSpPr>
        <p:spPr>
          <a:xfrm>
            <a:off x="605284" y="2130607"/>
            <a:ext cx="10943772" cy="17697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1500" dirty="0">
                <a:solidFill>
                  <a:srgbClr val="1167D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								]</a:t>
            </a:r>
          </a:p>
        </p:txBody>
      </p:sp>
    </p:spTree>
    <p:extLst>
      <p:ext uri="{BB962C8B-B14F-4D97-AF65-F5344CB8AC3E}">
        <p14:creationId xmlns:p14="http://schemas.microsoft.com/office/powerpoint/2010/main" val="3884052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5920809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3060000" cy="78751"/>
            <a:chOff x="0" y="1049009"/>
            <a:chExt cx="3060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3060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D5DDBCBF-7A3D-96B2-DAB7-D14050F65DFE}"/>
              </a:ext>
            </a:extLst>
          </p:cNvPr>
          <p:cNvSpPr/>
          <p:nvPr/>
        </p:nvSpPr>
        <p:spPr>
          <a:xfrm>
            <a:off x="4113473" y="1739416"/>
            <a:ext cx="3652183" cy="365218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AEADC-61A7-D313-C2E1-D00E8F54435F}"/>
              </a:ext>
            </a:extLst>
          </p:cNvPr>
          <p:cNvSpPr txBox="1"/>
          <p:nvPr/>
        </p:nvSpPr>
        <p:spPr>
          <a:xfrm>
            <a:off x="4401228" y="3807161"/>
            <a:ext cx="32272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공급사슬 최적화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위한 데이터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49B50-9055-48DA-8B2B-EC685E81D191}"/>
              </a:ext>
            </a:extLst>
          </p:cNvPr>
          <p:cNvSpPr txBox="1"/>
          <p:nvPr/>
        </p:nvSpPr>
        <p:spPr>
          <a:xfrm>
            <a:off x="7922688" y="4355272"/>
            <a:ext cx="400568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데이터 분석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F3E3F-33A3-FEEA-694C-C11438EBF1E2}"/>
              </a:ext>
            </a:extLst>
          </p:cNvPr>
          <p:cNvGrpSpPr/>
          <p:nvPr/>
        </p:nvGrpSpPr>
        <p:grpSpPr>
          <a:xfrm>
            <a:off x="3115530" y="2660531"/>
            <a:ext cx="799679" cy="441471"/>
            <a:chOff x="3673124" y="2170379"/>
            <a:chExt cx="799679" cy="44147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35ADE00-5521-E5D3-F583-00894A43C85E}"/>
                </a:ext>
              </a:extLst>
            </p:cNvPr>
            <p:cNvGrpSpPr/>
            <p:nvPr/>
          </p:nvGrpSpPr>
          <p:grpSpPr>
            <a:xfrm>
              <a:off x="3751580" y="2170379"/>
              <a:ext cx="721223" cy="441471"/>
              <a:chOff x="1382869" y="3679428"/>
              <a:chExt cx="721223" cy="441471"/>
            </a:xfrm>
            <a:solidFill>
              <a:schemeClr val="bg2">
                <a:lumMod val="90000"/>
              </a:schemeClr>
            </a:solidFill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37334857-9110-2C29-DE98-352DA0F97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869" y="3839475"/>
                <a:ext cx="636437" cy="7593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3F91EF6-4A6D-9139-521E-1F5762463245}"/>
                  </a:ext>
                </a:extLst>
              </p:cNvPr>
              <p:cNvCxnSpPr>
                <a:cxnSpLocks/>
                <a:endCxn id="39" idx="2"/>
              </p:cNvCxnSpPr>
              <p:nvPr/>
            </p:nvCxnSpPr>
            <p:spPr>
              <a:xfrm>
                <a:off x="1903148" y="3679428"/>
                <a:ext cx="200944" cy="441471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6B2900A-5BC0-2688-0D57-A38D5A1F0561}"/>
                </a:ext>
              </a:extLst>
            </p:cNvPr>
            <p:cNvSpPr/>
            <p:nvPr/>
          </p:nvSpPr>
          <p:spPr>
            <a:xfrm>
              <a:off x="3673124" y="2254731"/>
              <a:ext cx="156911" cy="15691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E2BAFF-8EFE-F7E0-0C72-FE74AA23B401}"/>
              </a:ext>
            </a:extLst>
          </p:cNvPr>
          <p:cNvSpPr txBox="1"/>
          <p:nvPr/>
        </p:nvSpPr>
        <p:spPr>
          <a:xfrm>
            <a:off x="4151231" y="5873108"/>
            <a:ext cx="360546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기업의 이익 극대화 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953B6B-2F96-6869-B8E6-586262920808}"/>
              </a:ext>
            </a:extLst>
          </p:cNvPr>
          <p:cNvGrpSpPr/>
          <p:nvPr/>
        </p:nvGrpSpPr>
        <p:grpSpPr>
          <a:xfrm rot="10800000">
            <a:off x="7735925" y="2957931"/>
            <a:ext cx="674029" cy="156911"/>
            <a:chOff x="3673124" y="2254731"/>
            <a:chExt cx="674029" cy="15691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47C0339-7CA5-F0AF-FDCC-F04507CA593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751579" y="2330426"/>
              <a:ext cx="595574" cy="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7CAFADF-7BA9-8117-CD5C-5C638E53BAA3}"/>
                </a:ext>
              </a:extLst>
            </p:cNvPr>
            <p:cNvSpPr/>
            <p:nvPr/>
          </p:nvSpPr>
          <p:spPr>
            <a:xfrm>
              <a:off x="3673124" y="2254731"/>
              <a:ext cx="156911" cy="15691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05A173-F07F-1960-54D4-3ED28204EAE4}"/>
              </a:ext>
            </a:extLst>
          </p:cNvPr>
          <p:cNvGrpSpPr/>
          <p:nvPr/>
        </p:nvGrpSpPr>
        <p:grpSpPr>
          <a:xfrm>
            <a:off x="3927464" y="1567190"/>
            <a:ext cx="3996000" cy="3960000"/>
            <a:chOff x="4409207" y="1745013"/>
            <a:chExt cx="3369729" cy="336797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FC38211-4D2C-543F-6FEF-1C0F65DA9070}"/>
                </a:ext>
              </a:extLst>
            </p:cNvPr>
            <p:cNvSpPr/>
            <p:nvPr/>
          </p:nvSpPr>
          <p:spPr>
            <a:xfrm>
              <a:off x="5765185" y="1745013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A67DACF-00E5-E226-B219-81C36D6301C4}"/>
                </a:ext>
              </a:extLst>
            </p:cNvPr>
            <p:cNvSpPr/>
            <p:nvPr/>
          </p:nvSpPr>
          <p:spPr>
            <a:xfrm>
              <a:off x="5765185" y="4825979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3C367C1-37DD-7A25-380E-DA72C041FF8E}"/>
                </a:ext>
              </a:extLst>
            </p:cNvPr>
            <p:cNvSpPr/>
            <p:nvPr/>
          </p:nvSpPr>
          <p:spPr>
            <a:xfrm rot="5400000">
              <a:off x="4221897" y="3285495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007550C-5E0F-29CE-4CF3-B7E0338A9CCD}"/>
                </a:ext>
              </a:extLst>
            </p:cNvPr>
            <p:cNvSpPr/>
            <p:nvPr/>
          </p:nvSpPr>
          <p:spPr>
            <a:xfrm rot="5400000">
              <a:off x="7304617" y="3285495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3BE1E3E-E3D3-B342-1479-92EFC890EB0F}"/>
                </a:ext>
              </a:extLst>
            </p:cNvPr>
            <p:cNvSpPr/>
            <p:nvPr/>
          </p:nvSpPr>
          <p:spPr>
            <a:xfrm rot="2171075">
              <a:off x="6542617" y="1981576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B3E6DE3-2B5A-81F1-462A-E855E3548846}"/>
                </a:ext>
              </a:extLst>
            </p:cNvPr>
            <p:cNvSpPr/>
            <p:nvPr/>
          </p:nvSpPr>
          <p:spPr>
            <a:xfrm rot="3600000">
              <a:off x="7114696" y="2538561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3D1A0C7-A00B-EFBD-A909-9D591D5C9E80}"/>
                </a:ext>
              </a:extLst>
            </p:cNvPr>
            <p:cNvSpPr/>
            <p:nvPr/>
          </p:nvSpPr>
          <p:spPr>
            <a:xfrm rot="3600000">
              <a:off x="4488432" y="4032502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AEDCF6C-A214-512A-294D-BCCB1F7A43E9}"/>
                </a:ext>
              </a:extLst>
            </p:cNvPr>
            <p:cNvSpPr/>
            <p:nvPr/>
          </p:nvSpPr>
          <p:spPr>
            <a:xfrm rot="2171075">
              <a:off x="5035318" y="4587524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32F349E-53CC-49AA-4A83-DA73360E451A}"/>
                </a:ext>
              </a:extLst>
            </p:cNvPr>
            <p:cNvSpPr/>
            <p:nvPr/>
          </p:nvSpPr>
          <p:spPr>
            <a:xfrm rot="7200000">
              <a:off x="7045133" y="4020855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5CD6A10-6015-A423-96C4-09B16E4B779D}"/>
                </a:ext>
              </a:extLst>
            </p:cNvPr>
            <p:cNvSpPr/>
            <p:nvPr/>
          </p:nvSpPr>
          <p:spPr>
            <a:xfrm rot="8595827">
              <a:off x="6503131" y="4600210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9A6CB99-58F1-90DB-A7D9-FBFDFAF3DBBF}"/>
                </a:ext>
              </a:extLst>
            </p:cNvPr>
            <p:cNvSpPr/>
            <p:nvPr/>
          </p:nvSpPr>
          <p:spPr>
            <a:xfrm rot="8549880">
              <a:off x="5042633" y="2005038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474527D-0269-B0FA-37C9-FC0E57165C71}"/>
                </a:ext>
              </a:extLst>
            </p:cNvPr>
            <p:cNvSpPr/>
            <p:nvPr/>
          </p:nvSpPr>
          <p:spPr>
            <a:xfrm rot="7147805">
              <a:off x="4481520" y="2558356"/>
              <a:ext cx="661629" cy="287009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1167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47A99B1-9FAF-8220-DFF5-24C966615CB4}"/>
                </a:ext>
              </a:extLst>
            </p:cNvPr>
            <p:cNvSpPr/>
            <p:nvPr/>
          </p:nvSpPr>
          <p:spPr>
            <a:xfrm rot="1213491">
              <a:off x="6323351" y="1899198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D083F0-20AA-FDAE-2E1B-F3420023EEA0}"/>
                </a:ext>
              </a:extLst>
            </p:cNvPr>
            <p:cNvSpPr/>
            <p:nvPr/>
          </p:nvSpPr>
          <p:spPr>
            <a:xfrm rot="1213491">
              <a:off x="5498862" y="4872144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A2AFD3B-BDC2-41AD-860E-CA0748A0BC42}"/>
                </a:ext>
              </a:extLst>
            </p:cNvPr>
            <p:cNvSpPr/>
            <p:nvPr/>
          </p:nvSpPr>
          <p:spPr>
            <a:xfrm rot="2634567">
              <a:off x="6977512" y="2317989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56A78F40-02FF-E1E5-F057-989E4ECDC957}"/>
                </a:ext>
              </a:extLst>
            </p:cNvPr>
            <p:cNvSpPr/>
            <p:nvPr/>
          </p:nvSpPr>
          <p:spPr>
            <a:xfrm rot="2634567">
              <a:off x="4845124" y="4425791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6C148E0-E2AC-5E92-A77A-A5676A9CB368}"/>
                </a:ext>
              </a:extLst>
            </p:cNvPr>
            <p:cNvSpPr/>
            <p:nvPr/>
          </p:nvSpPr>
          <p:spPr>
            <a:xfrm rot="4448386">
              <a:off x="7393751" y="2983183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04263921-3AA7-DDE2-C4C0-B1FDAF73774D}"/>
                </a:ext>
              </a:extLst>
            </p:cNvPr>
            <p:cNvSpPr/>
            <p:nvPr/>
          </p:nvSpPr>
          <p:spPr>
            <a:xfrm rot="3797176">
              <a:off x="4435671" y="3774431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D3ADAE2-8A38-8D95-EBA8-4D7EB4FBBA6E}"/>
                </a:ext>
              </a:extLst>
            </p:cNvPr>
            <p:cNvSpPr/>
            <p:nvPr/>
          </p:nvSpPr>
          <p:spPr>
            <a:xfrm rot="7064611">
              <a:off x="7374708" y="3769662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C4425EF-CCDE-D67F-7911-0EA3A841F2BF}"/>
                </a:ext>
              </a:extLst>
            </p:cNvPr>
            <p:cNvSpPr/>
            <p:nvPr/>
          </p:nvSpPr>
          <p:spPr>
            <a:xfrm rot="7064611">
              <a:off x="4411067" y="3000615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8586BC1-281A-6908-4859-10C934328D23}"/>
                </a:ext>
              </a:extLst>
            </p:cNvPr>
            <p:cNvSpPr/>
            <p:nvPr/>
          </p:nvSpPr>
          <p:spPr>
            <a:xfrm rot="8102857">
              <a:off x="6948211" y="4455380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08AAB186-DDBE-7E24-8B12-FA5D50535D52}"/>
                </a:ext>
              </a:extLst>
            </p:cNvPr>
            <p:cNvSpPr/>
            <p:nvPr/>
          </p:nvSpPr>
          <p:spPr>
            <a:xfrm rot="8102857">
              <a:off x="4849245" y="2366678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59023FA-5F0A-194D-82D0-F856363C6544}"/>
                </a:ext>
              </a:extLst>
            </p:cNvPr>
            <p:cNvSpPr/>
            <p:nvPr/>
          </p:nvSpPr>
          <p:spPr>
            <a:xfrm rot="9841505">
              <a:off x="6294790" y="4887861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4D16CE6-C195-A1C3-1F08-2BBFFB3A2094}"/>
                </a:ext>
              </a:extLst>
            </p:cNvPr>
            <p:cNvSpPr/>
            <p:nvPr/>
          </p:nvSpPr>
          <p:spPr>
            <a:xfrm rot="9841505">
              <a:off x="5518897" y="1913732"/>
              <a:ext cx="396701" cy="86658"/>
            </a:xfrm>
            <a:prstGeom prst="roundRect">
              <a:avLst>
                <a:gd name="adj" fmla="val 50000"/>
              </a:avLst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33DD3DEF-9097-608A-02CA-2DAAAED72ACD}"/>
              </a:ext>
            </a:extLst>
          </p:cNvPr>
          <p:cNvSpPr/>
          <p:nvPr/>
        </p:nvSpPr>
        <p:spPr>
          <a:xfrm>
            <a:off x="878692" y="1784543"/>
            <a:ext cx="288000" cy="28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EB771F6-840C-E816-46CF-CE732DA32847}"/>
              </a:ext>
            </a:extLst>
          </p:cNvPr>
          <p:cNvSpPr/>
          <p:nvPr/>
        </p:nvSpPr>
        <p:spPr>
          <a:xfrm>
            <a:off x="8563047" y="2880495"/>
            <a:ext cx="288000" cy="28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4" name="그림 53" descr="블랙, 어둠이(가) 표시된 사진&#10;&#10;자동 생성된 설명">
            <a:extLst>
              <a:ext uri="{FF2B5EF4-FFF2-40B4-BE49-F238E27FC236}">
                <a16:creationId xmlns:a16="http://schemas.microsoft.com/office/drawing/2014/main" id="{D08C9E7D-C558-C8C5-26CA-884E9BBA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85" y="2280228"/>
            <a:ext cx="1500402" cy="1500402"/>
          </a:xfrm>
          <a:prstGeom prst="rect">
            <a:avLst/>
          </a:prstGeom>
        </p:spPr>
      </p:pic>
      <p:pic>
        <p:nvPicPr>
          <p:cNvPr id="55" name="그림 54" descr="블랙, 어둠이(가) 표시된 사진&#10;&#10;자동 생성된 설명">
            <a:extLst>
              <a:ext uri="{FF2B5EF4-FFF2-40B4-BE49-F238E27FC236}">
                <a16:creationId xmlns:a16="http://schemas.microsoft.com/office/drawing/2014/main" id="{7E0E4C07-3B49-7795-EC91-CA39E1C65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75" y="1882233"/>
            <a:ext cx="1620000" cy="1620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D3E1D9-46E1-ED7F-89FA-B75A10918D52}"/>
              </a:ext>
            </a:extLst>
          </p:cNvPr>
          <p:cNvSpPr txBox="1"/>
          <p:nvPr/>
        </p:nvSpPr>
        <p:spPr>
          <a:xfrm>
            <a:off x="0" y="3659156"/>
            <a:ext cx="400568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7" name="그림 56" descr="블랙, 어둠이(가) 표시된 사진&#10;&#10;자동 생성된 설명">
            <a:extLst>
              <a:ext uri="{FF2B5EF4-FFF2-40B4-BE49-F238E27FC236}">
                <a16:creationId xmlns:a16="http://schemas.microsoft.com/office/drawing/2014/main" id="{C7AA0CCB-EB7E-75B9-E4AB-B9C6DABD7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74" y="2709376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1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5920809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3060000" cy="78751"/>
            <a:chOff x="0" y="1049009"/>
            <a:chExt cx="3060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3060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5E432F-ABD3-581F-D3ED-CAE265C7A364}"/>
              </a:ext>
            </a:extLst>
          </p:cNvPr>
          <p:cNvGrpSpPr/>
          <p:nvPr/>
        </p:nvGrpSpPr>
        <p:grpSpPr>
          <a:xfrm>
            <a:off x="830036" y="1922762"/>
            <a:ext cx="1980000" cy="1980000"/>
            <a:chOff x="3741023" y="2221960"/>
            <a:chExt cx="1980000" cy="19800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FEF564A-F1A2-51AB-2506-53A33F937CD1}"/>
                </a:ext>
              </a:extLst>
            </p:cNvPr>
            <p:cNvSpPr/>
            <p:nvPr/>
          </p:nvSpPr>
          <p:spPr>
            <a:xfrm>
              <a:off x="3741023" y="2221960"/>
              <a:ext cx="1980000" cy="1980000"/>
            </a:xfrm>
            <a:prstGeom prst="ellipse">
              <a:avLst/>
            </a:prstGeom>
            <a:ln>
              <a:noFill/>
            </a:ln>
            <a:effectLst>
              <a:outerShdw blurRad="571500" sx="80000" sy="80000" algn="ctr" rotWithShape="0">
                <a:srgbClr val="1167D9"/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607918-A1CA-FB14-7727-EFAB6EFF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23" y="2683535"/>
              <a:ext cx="1080000" cy="10800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A52639-0865-562F-E9B4-FBCE44917141}"/>
              </a:ext>
            </a:extLst>
          </p:cNvPr>
          <p:cNvGrpSpPr/>
          <p:nvPr/>
        </p:nvGrpSpPr>
        <p:grpSpPr>
          <a:xfrm>
            <a:off x="3663887" y="1934337"/>
            <a:ext cx="1980000" cy="1980000"/>
            <a:chOff x="6574874" y="2233535"/>
            <a:chExt cx="1980000" cy="198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9DE9F6E-B82D-C135-CD84-9063A314C048}"/>
                </a:ext>
              </a:extLst>
            </p:cNvPr>
            <p:cNvSpPr/>
            <p:nvPr/>
          </p:nvSpPr>
          <p:spPr>
            <a:xfrm>
              <a:off x="6574874" y="2233535"/>
              <a:ext cx="1980000" cy="1980000"/>
            </a:xfrm>
            <a:prstGeom prst="ellipse">
              <a:avLst/>
            </a:prstGeom>
            <a:ln>
              <a:noFill/>
            </a:ln>
            <a:effectLst>
              <a:outerShdw blurRad="571500" sx="80000" sy="80000" algn="ctr" rotWithShape="0">
                <a:srgbClr val="1167D9"/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2" name="그림 2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FEAF4FC-AFC6-4911-D842-DCD728482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874" y="2683535"/>
              <a:ext cx="1080000" cy="1080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12EDF9-A630-96FE-23A6-94B6683D9BCB}"/>
              </a:ext>
            </a:extLst>
          </p:cNvPr>
          <p:cNvSpPr txBox="1"/>
          <p:nvPr/>
        </p:nvSpPr>
        <p:spPr>
          <a:xfrm>
            <a:off x="635820" y="4419392"/>
            <a:ext cx="236843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129956-E9E6-9C2D-8E80-C47951171D07}"/>
              </a:ext>
            </a:extLst>
          </p:cNvPr>
          <p:cNvSpPr txBox="1"/>
          <p:nvPr/>
        </p:nvSpPr>
        <p:spPr>
          <a:xfrm>
            <a:off x="635820" y="4824106"/>
            <a:ext cx="236843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 및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도메인 관련 지식 공부</a:t>
            </a:r>
            <a:endParaRPr 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FA63A-1830-A023-CAB0-BA4FDC6A7503}"/>
              </a:ext>
            </a:extLst>
          </p:cNvPr>
          <p:cNvSpPr txBox="1"/>
          <p:nvPr/>
        </p:nvSpPr>
        <p:spPr>
          <a:xfrm>
            <a:off x="3469671" y="4419392"/>
            <a:ext cx="236843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42A1CE-859D-719D-F769-CDCFD51CC3C6}"/>
              </a:ext>
            </a:extLst>
          </p:cNvPr>
          <p:cNvSpPr txBox="1"/>
          <p:nvPr/>
        </p:nvSpPr>
        <p:spPr>
          <a:xfrm>
            <a:off x="3469671" y="4807506"/>
            <a:ext cx="236843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변수 설정 및 변경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984A89-EFCD-F73C-7040-88E4A8430A1F}"/>
              </a:ext>
            </a:extLst>
          </p:cNvPr>
          <p:cNvSpPr txBox="1"/>
          <p:nvPr/>
        </p:nvSpPr>
        <p:spPr>
          <a:xfrm>
            <a:off x="6303522" y="4419392"/>
            <a:ext cx="236843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7351C2-F3D9-8B84-C4CA-3EF362C840EB}"/>
              </a:ext>
            </a:extLst>
          </p:cNvPr>
          <p:cNvSpPr txBox="1"/>
          <p:nvPr/>
        </p:nvSpPr>
        <p:spPr>
          <a:xfrm>
            <a:off x="6303522" y="4807505"/>
            <a:ext cx="236843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증가를 위한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리드타임 단축을 위한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CA62A3-F3FF-DEC1-E567-3BE5C8E667DB}"/>
              </a:ext>
            </a:extLst>
          </p:cNvPr>
          <p:cNvGrpSpPr/>
          <p:nvPr/>
        </p:nvGrpSpPr>
        <p:grpSpPr>
          <a:xfrm>
            <a:off x="9331589" y="1922762"/>
            <a:ext cx="1980000" cy="1980000"/>
            <a:chOff x="9408725" y="2221960"/>
            <a:chExt cx="1980000" cy="198000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422FB19-22DB-29F4-C624-779302E60192}"/>
                </a:ext>
              </a:extLst>
            </p:cNvPr>
            <p:cNvSpPr/>
            <p:nvPr/>
          </p:nvSpPr>
          <p:spPr>
            <a:xfrm>
              <a:off x="9408725" y="2221960"/>
              <a:ext cx="1980000" cy="1980000"/>
            </a:xfrm>
            <a:prstGeom prst="ellipse">
              <a:avLst/>
            </a:prstGeom>
            <a:ln>
              <a:noFill/>
            </a:ln>
            <a:effectLst>
              <a:outerShdw blurRad="571500" sx="80000" sy="80000" algn="ctr" rotWithShape="0">
                <a:srgbClr val="1167D9"/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4A364FE-5ED9-FEAC-DC32-051AB16E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8725" y="2671960"/>
              <a:ext cx="1080000" cy="1080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99101B-0E0F-7FCC-D6F9-16364884967F}"/>
              </a:ext>
            </a:extLst>
          </p:cNvPr>
          <p:cNvSpPr txBox="1"/>
          <p:nvPr/>
        </p:nvSpPr>
        <p:spPr>
          <a:xfrm>
            <a:off x="9137373" y="4419392"/>
            <a:ext cx="236843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8BEEF-0C70-318B-7075-C21D4AE68659}"/>
              </a:ext>
            </a:extLst>
          </p:cNvPr>
          <p:cNvSpPr txBox="1"/>
          <p:nvPr/>
        </p:nvSpPr>
        <p:spPr>
          <a:xfrm>
            <a:off x="9137373" y="4807505"/>
            <a:ext cx="236843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 시각화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결론 도출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91CE19-4FE1-8AAE-F8A8-5DCE0BC4D5C5}"/>
              </a:ext>
            </a:extLst>
          </p:cNvPr>
          <p:cNvGrpSpPr/>
          <p:nvPr/>
        </p:nvGrpSpPr>
        <p:grpSpPr>
          <a:xfrm>
            <a:off x="6497738" y="1922762"/>
            <a:ext cx="1980000" cy="1980000"/>
            <a:chOff x="6497738" y="1922762"/>
            <a:chExt cx="1980000" cy="1980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D5630CA-7F0E-6BAF-A05C-3242DDE7C6BF}"/>
                </a:ext>
              </a:extLst>
            </p:cNvPr>
            <p:cNvSpPr/>
            <p:nvPr/>
          </p:nvSpPr>
          <p:spPr>
            <a:xfrm>
              <a:off x="6497738" y="1922762"/>
              <a:ext cx="1980000" cy="1980000"/>
            </a:xfrm>
            <a:prstGeom prst="ellipse">
              <a:avLst/>
            </a:prstGeom>
            <a:ln>
              <a:noFill/>
            </a:ln>
            <a:effectLst>
              <a:outerShdw blurRad="571500" sx="80000" sy="80000" algn="ctr" rotWithShape="0">
                <a:srgbClr val="1167D9"/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8" name="그림 1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41E8B2C-6A0C-EECD-2A35-2201A0F1F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218" y="2420404"/>
              <a:ext cx="972000" cy="9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83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공장, 재고, 대량 생산이(가) 표시된 사진&#10;&#10;자동 생성된 설명">
            <a:extLst>
              <a:ext uri="{FF2B5EF4-FFF2-40B4-BE49-F238E27FC236}">
                <a16:creationId xmlns:a16="http://schemas.microsoft.com/office/drawing/2014/main" id="{C4C88E76-572A-2111-2892-61D1F012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6" r="19166"/>
          <a:stretch/>
        </p:blipFill>
        <p:spPr>
          <a:xfrm>
            <a:off x="-1" y="-1"/>
            <a:ext cx="5236533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8B2264-7EBA-AB09-2B54-DEAAB2E0E2A3}"/>
              </a:ext>
            </a:extLst>
          </p:cNvPr>
          <p:cNvSpPr txBox="1"/>
          <p:nvPr/>
        </p:nvSpPr>
        <p:spPr>
          <a:xfrm>
            <a:off x="7741952" y="3428999"/>
            <a:ext cx="4712677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</a:t>
            </a:r>
            <a:endParaRPr 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83FCB5-87C0-013C-86FD-52F65B8282ED}"/>
              </a:ext>
            </a:extLst>
          </p:cNvPr>
          <p:cNvSpPr/>
          <p:nvPr/>
        </p:nvSpPr>
        <p:spPr>
          <a:xfrm>
            <a:off x="5875848" y="362973"/>
            <a:ext cx="5684668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4641B-024D-BE4E-116E-86FE8977AD38}"/>
              </a:ext>
            </a:extLst>
          </p:cNvPr>
          <p:cNvSpPr txBox="1"/>
          <p:nvPr/>
        </p:nvSpPr>
        <p:spPr>
          <a:xfrm>
            <a:off x="6096000" y="1985081"/>
            <a:ext cx="975360" cy="25545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BF3B77A-0CF6-3048-1EA2-C418AF84D42D}"/>
              </a:ext>
            </a:extLst>
          </p:cNvPr>
          <p:cNvSpPr/>
          <p:nvPr/>
        </p:nvSpPr>
        <p:spPr>
          <a:xfrm>
            <a:off x="0" y="0"/>
            <a:ext cx="5255362" cy="6858000"/>
          </a:xfrm>
          <a:prstGeom prst="rect">
            <a:avLst/>
          </a:prstGeom>
          <a:solidFill>
            <a:srgbClr val="0830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30D6F0-9659-6380-96B6-0D60A64C3C28}"/>
              </a:ext>
            </a:extLst>
          </p:cNvPr>
          <p:cNvSpPr/>
          <p:nvPr/>
        </p:nvSpPr>
        <p:spPr>
          <a:xfrm>
            <a:off x="5875848" y="6469704"/>
            <a:ext cx="5684668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745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5920809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4788000" cy="78751"/>
            <a:chOff x="0" y="1049009"/>
            <a:chExt cx="4788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4788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B5F794-7DF3-AE32-4282-39AE2FFA549A}"/>
              </a:ext>
            </a:extLst>
          </p:cNvPr>
          <p:cNvGrpSpPr/>
          <p:nvPr/>
        </p:nvGrpSpPr>
        <p:grpSpPr>
          <a:xfrm>
            <a:off x="578364" y="2709837"/>
            <a:ext cx="3102818" cy="2971307"/>
            <a:chOff x="8074016" y="2223655"/>
            <a:chExt cx="3102818" cy="3763527"/>
          </a:xfrm>
          <a:effectLst>
            <a:outerShdw blurRad="139700" sx="99000" sy="99000" algn="ctr" rotWithShape="0">
              <a:schemeClr val="bg2">
                <a:lumMod val="50000"/>
                <a:alpha val="63000"/>
              </a:schemeClr>
            </a:outerShdw>
          </a:effectLst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9EBF5F3-E5C9-AA02-3AB2-AEB38C51CAF7}"/>
                </a:ext>
              </a:extLst>
            </p:cNvPr>
            <p:cNvSpPr/>
            <p:nvPr/>
          </p:nvSpPr>
          <p:spPr>
            <a:xfrm>
              <a:off x="8074016" y="2793635"/>
              <a:ext cx="3102818" cy="3193547"/>
            </a:xfrm>
            <a:prstGeom prst="roundRect">
              <a:avLst>
                <a:gd name="adj" fmla="val 130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4A2B360-86A7-7B8D-C311-822ABFD520E1}"/>
                </a:ext>
              </a:extLst>
            </p:cNvPr>
            <p:cNvSpPr/>
            <p:nvPr/>
          </p:nvSpPr>
          <p:spPr>
            <a:xfrm>
              <a:off x="9175425" y="2223655"/>
              <a:ext cx="900000" cy="1139961"/>
            </a:xfrm>
            <a:prstGeom prst="ellipse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13A2C14-DE73-C4B7-6159-475B6E76589C}"/>
              </a:ext>
            </a:extLst>
          </p:cNvPr>
          <p:cNvSpPr txBox="1"/>
          <p:nvPr/>
        </p:nvSpPr>
        <p:spPr>
          <a:xfrm>
            <a:off x="755571" y="3880652"/>
            <a:ext cx="3017465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DataCo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Global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기업의 공급 사슬 데이터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공급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유통 관련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포함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DE36C366-2EE5-9B8B-BE4C-B64F0564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46" y="1646246"/>
            <a:ext cx="1860454" cy="71855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99C3EF-97C0-A596-F12E-BFCAB3939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81" b="16371"/>
          <a:stretch/>
        </p:blipFill>
        <p:spPr>
          <a:xfrm>
            <a:off x="3950243" y="1584505"/>
            <a:ext cx="7755247" cy="4050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75573-19FF-EE28-918D-823CEECD7C24}"/>
              </a:ext>
            </a:extLst>
          </p:cNvPr>
          <p:cNvSpPr txBox="1"/>
          <p:nvPr/>
        </p:nvSpPr>
        <p:spPr>
          <a:xfrm>
            <a:off x="5560250" y="5737525"/>
            <a:ext cx="4535231" cy="2760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180519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행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열 로 구성된 빅데이터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447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5920809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5076000" cy="78751"/>
            <a:chOff x="0" y="1049009"/>
            <a:chExt cx="5076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5076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8898DF-9D3C-FD40-C60E-C28E75E2C637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처리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42A2E1-DEB1-DDDA-B9DC-8A4EDDD5F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1" y="1848325"/>
            <a:ext cx="4120010" cy="6411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EEDFEC-299D-9A8D-AEAF-EC7AF68FC08F}"/>
              </a:ext>
            </a:extLst>
          </p:cNvPr>
          <p:cNvSpPr txBox="1"/>
          <p:nvPr/>
        </p:nvSpPr>
        <p:spPr>
          <a:xfrm>
            <a:off x="593026" y="2557415"/>
            <a:ext cx="3605467" cy="181113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변수에서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Customer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Zipcode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Customer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Lname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8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Order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Zipcode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180519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 Description 155679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EDE400-1DA8-2CEC-3617-4661E7E8E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83" b="3463"/>
          <a:stretch/>
        </p:blipFill>
        <p:spPr>
          <a:xfrm>
            <a:off x="5690001" y="3289017"/>
            <a:ext cx="6408000" cy="4996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FE8144-0687-834F-D1DA-46537BEE0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1" y="1873927"/>
            <a:ext cx="5348160" cy="52704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AC89B34-8731-2904-48D9-8A722D950BFE}"/>
              </a:ext>
            </a:extLst>
          </p:cNvPr>
          <p:cNvCxnSpPr>
            <a:cxnSpLocks/>
          </p:cNvCxnSpPr>
          <p:nvPr/>
        </p:nvCxnSpPr>
        <p:spPr>
          <a:xfrm>
            <a:off x="2800400" y="3483030"/>
            <a:ext cx="2767280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31228C4-8920-B6BD-4A81-D295038BD216}"/>
              </a:ext>
            </a:extLst>
          </p:cNvPr>
          <p:cNvCxnSpPr>
            <a:cxnSpLocks/>
          </p:cNvCxnSpPr>
          <p:nvPr/>
        </p:nvCxnSpPr>
        <p:spPr>
          <a:xfrm flipV="1">
            <a:off x="2986035" y="2035358"/>
            <a:ext cx="2581645" cy="1119412"/>
          </a:xfrm>
          <a:prstGeom prst="bentConnector3">
            <a:avLst>
              <a:gd name="adj1" fmla="val 69677"/>
            </a:avLst>
          </a:prstGeom>
          <a:ln w="1905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9CDE019-F95F-236A-9999-7E8BF1102B3E}"/>
              </a:ext>
            </a:extLst>
          </p:cNvPr>
          <p:cNvSpPr txBox="1"/>
          <p:nvPr/>
        </p:nvSpPr>
        <p:spPr>
          <a:xfrm>
            <a:off x="5690001" y="1469829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결측치를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최빈값으로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채우기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FC0F65-7ADE-7F70-A085-DC7CB9310E43}"/>
              </a:ext>
            </a:extLst>
          </p:cNvPr>
          <p:cNvSpPr txBox="1"/>
          <p:nvPr/>
        </p:nvSpPr>
        <p:spPr>
          <a:xfrm>
            <a:off x="5690001" y="2924727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변수 생성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6DB18E4-0C03-D21A-7FF6-50AC948F5379}"/>
              </a:ext>
            </a:extLst>
          </p:cNvPr>
          <p:cNvCxnSpPr>
            <a:cxnSpLocks/>
          </p:cNvCxnSpPr>
          <p:nvPr/>
        </p:nvCxnSpPr>
        <p:spPr>
          <a:xfrm>
            <a:off x="3331978" y="4012125"/>
            <a:ext cx="2358023" cy="1291395"/>
          </a:xfrm>
          <a:prstGeom prst="bentConnector3">
            <a:avLst>
              <a:gd name="adj1" fmla="val 60772"/>
            </a:avLst>
          </a:prstGeom>
          <a:ln w="1905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07928C1-60F8-4437-3513-748F26F554D9}"/>
              </a:ext>
            </a:extLst>
          </p:cNvPr>
          <p:cNvSpPr txBox="1"/>
          <p:nvPr/>
        </p:nvSpPr>
        <p:spPr>
          <a:xfrm>
            <a:off x="5690001" y="3870777"/>
            <a:ext cx="6501999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Customer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Fname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변수와 합쳐서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Customer Full Name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새로운 변수를 생성함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AC989-574F-5D34-4C27-020DBD469BCD}"/>
              </a:ext>
            </a:extLst>
          </p:cNvPr>
          <p:cNvSpPr txBox="1"/>
          <p:nvPr/>
        </p:nvSpPr>
        <p:spPr>
          <a:xfrm>
            <a:off x="5690001" y="4613168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제거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E5BE46-A8E3-9BA6-FEF1-45B89690A400}"/>
              </a:ext>
            </a:extLst>
          </p:cNvPr>
          <p:cNvSpPr txBox="1"/>
          <p:nvPr/>
        </p:nvSpPr>
        <p:spPr>
          <a:xfrm>
            <a:off x="5690001" y="5831522"/>
            <a:ext cx="771202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거의 대부분의 변수가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결측치인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값들이므로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제거함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의미가 없거나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사용하지 않을 다른 변수들도 함께 제거하였음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4B7CD6-3948-6783-9528-739E1D81E1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67"/>
          <a:stretch/>
        </p:blipFill>
        <p:spPr>
          <a:xfrm>
            <a:off x="5690001" y="5055150"/>
            <a:ext cx="4892464" cy="7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5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5920809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5076000" cy="78751"/>
            <a:chOff x="0" y="1049009"/>
            <a:chExt cx="5076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5076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8898DF-9D3C-FD40-C60E-C28E75E2C637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처리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CDE019-F95F-236A-9999-7E8BF1102B3E}"/>
              </a:ext>
            </a:extLst>
          </p:cNvPr>
          <p:cNvSpPr txBox="1"/>
          <p:nvPr/>
        </p:nvSpPr>
        <p:spPr>
          <a:xfrm>
            <a:off x="516118" y="1803638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Datetime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자료형으로 만들기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FC0F65-7ADE-7F70-A085-DC7CB9310E43}"/>
              </a:ext>
            </a:extLst>
          </p:cNvPr>
          <p:cNvSpPr txBox="1"/>
          <p:nvPr/>
        </p:nvSpPr>
        <p:spPr>
          <a:xfrm>
            <a:off x="579810" y="3683418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이름 변경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7928C1-60F8-4437-3513-748F26F554D9}"/>
              </a:ext>
            </a:extLst>
          </p:cNvPr>
          <p:cNvSpPr txBox="1"/>
          <p:nvPr/>
        </p:nvSpPr>
        <p:spPr>
          <a:xfrm>
            <a:off x="579810" y="3075957"/>
            <a:ext cx="460564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날짜데이터 사용이 편하도록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Datetime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자료형으로 변경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E5BE46-A8E3-9BA6-FEF1-45B89690A400}"/>
              </a:ext>
            </a:extLst>
          </p:cNvPr>
          <p:cNvSpPr txBox="1"/>
          <p:nvPr/>
        </p:nvSpPr>
        <p:spPr>
          <a:xfrm>
            <a:off x="579810" y="4842774"/>
            <a:ext cx="5400000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분석에 사용하기 편하도록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공백을 기호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‘-’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바꾸고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모두 소문자로 바꾼 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괄호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제거하는 처리를 거침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70846-345F-1E74-9253-F0769B71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0" y="2238858"/>
            <a:ext cx="5040000" cy="7688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D021B3-6F03-F429-4815-C0B81592D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0" y="4139395"/>
            <a:ext cx="5040000" cy="5812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510E01-A361-3A4A-2FF5-F2AB500C5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14"/>
          <a:stretch/>
        </p:blipFill>
        <p:spPr>
          <a:xfrm>
            <a:off x="6572192" y="2850608"/>
            <a:ext cx="4847864" cy="693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EAE713-3A99-7E34-16A5-91017AA2B07D}"/>
              </a:ext>
            </a:extLst>
          </p:cNvPr>
          <p:cNvSpPr txBox="1"/>
          <p:nvPr/>
        </p:nvSpPr>
        <p:spPr>
          <a:xfrm>
            <a:off x="6690413" y="3554045"/>
            <a:ext cx="4847865" cy="7031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(180519, 53)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(180519, 43)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열에서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개까지 변수의 개수를 줄임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040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5920809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4788000" cy="78751"/>
            <a:chOff x="0" y="1049009"/>
            <a:chExt cx="4788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4788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8898DF-9D3C-FD40-C60E-C28E75E2C637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227172-09B2-39D8-625D-8BE550049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676" y="1573942"/>
            <a:ext cx="7451490" cy="464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048275-4DEC-D85B-1BC8-64E8C3EB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5" y="1892739"/>
            <a:ext cx="4052831" cy="1068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32DB7E-225B-3D9C-E250-6B0E5BDAC69C}"/>
              </a:ext>
            </a:extLst>
          </p:cNvPr>
          <p:cNvSpPr txBox="1"/>
          <p:nvPr/>
        </p:nvSpPr>
        <p:spPr>
          <a:xfrm>
            <a:off x="140834" y="3475608"/>
            <a:ext cx="4647166" cy="26073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상관계수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(&gt;=0.3)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가지는 변수들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highlight>
                  <a:srgbClr val="E2F0D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sales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en-US" altLang="ko-KR" sz="1400" dirty="0">
                <a:highlight>
                  <a:srgbClr val="FFEABB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order item discount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(0.6), 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highlight>
                  <a:srgbClr val="E2F0D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sales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>
                <a:highlight>
                  <a:srgbClr val="DEEBF7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order item product price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(0.8)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highlight>
                  <a:srgbClr val="FFEABB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order item discount</a:t>
            </a:r>
            <a:r>
              <a:rPr lang="ko-KR" altLang="en-US" sz="1400" dirty="0">
                <a:highlight>
                  <a:srgbClr val="FFEABB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sales per customer(0.5)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highlight>
                  <a:srgbClr val="DEEBF7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order item product price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sales per customer(0.8)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highlight>
                  <a:srgbClr val="DEEBF7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order item product price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category id(0.5)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highlight>
                  <a:srgbClr val="DEEBF7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order item product price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department id(0.4)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highlight>
                  <a:srgbClr val="DEEBF7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order item product price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– order item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cardprod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id(0.5)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highlight>
                  <a:srgbClr val="DEEBF7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order item product price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en-US" altLang="ko-KR" sz="1400" dirty="0">
                <a:highlight>
                  <a:srgbClr val="FFEABB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order item discount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(0.5)</a:t>
            </a:r>
          </a:p>
        </p:txBody>
      </p:sp>
    </p:spTree>
    <p:extLst>
      <p:ext uri="{BB962C8B-B14F-4D97-AF65-F5344CB8AC3E}">
        <p14:creationId xmlns:p14="http://schemas.microsoft.com/office/powerpoint/2010/main" val="415976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882D77-542A-2021-A72A-81557E69CC84}"/>
              </a:ext>
            </a:extLst>
          </p:cNvPr>
          <p:cNvSpPr/>
          <p:nvPr/>
        </p:nvSpPr>
        <p:spPr>
          <a:xfrm>
            <a:off x="2548674" y="3250242"/>
            <a:ext cx="5315166" cy="4226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CB4AB-DCA3-FC30-3F0C-6E0FDA9B9F4E}"/>
              </a:ext>
            </a:extLst>
          </p:cNvPr>
          <p:cNvSpPr txBox="1"/>
          <p:nvPr/>
        </p:nvSpPr>
        <p:spPr>
          <a:xfrm>
            <a:off x="2219996" y="1668162"/>
            <a:ext cx="7752007" cy="400936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영업 이익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(Order Profitability)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데이터 분석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할인율과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order profitability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와의 관계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카테고리와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order profitability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와의 관계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구분과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order profitability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와의 관계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177AB-469A-0668-1A80-E1FFD86F4265}"/>
              </a:ext>
            </a:extLst>
          </p:cNvPr>
          <p:cNvSpPr/>
          <p:nvPr/>
        </p:nvSpPr>
        <p:spPr>
          <a:xfrm>
            <a:off x="506679" y="362973"/>
            <a:ext cx="11340000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54B91-5593-9343-3801-C96B2CD8962A}"/>
              </a:ext>
            </a:extLst>
          </p:cNvPr>
          <p:cNvSpPr/>
          <p:nvPr/>
        </p:nvSpPr>
        <p:spPr>
          <a:xfrm>
            <a:off x="506679" y="6469704"/>
            <a:ext cx="11340000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781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BC6B0E-F83D-1E8C-89EC-A2954B860C93}"/>
              </a:ext>
            </a:extLst>
          </p:cNvPr>
          <p:cNvSpPr txBox="1"/>
          <p:nvPr/>
        </p:nvSpPr>
        <p:spPr>
          <a:xfrm>
            <a:off x="51611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Sales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A3756-F422-F64D-6266-9478171423D3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Profitability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73D35EE-6FBD-C554-85BD-FC1E94F21ECD}"/>
              </a:ext>
            </a:extLst>
          </p:cNvPr>
          <p:cNvGrpSpPr/>
          <p:nvPr/>
        </p:nvGrpSpPr>
        <p:grpSpPr>
          <a:xfrm>
            <a:off x="5636013" y="2746718"/>
            <a:ext cx="6090908" cy="840918"/>
            <a:chOff x="2867520" y="2241425"/>
            <a:chExt cx="6136521" cy="84091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8B06F2C-8317-F614-B4B6-C9CBACF8A882}"/>
                </a:ext>
              </a:extLst>
            </p:cNvPr>
            <p:cNvSpPr/>
            <p:nvPr/>
          </p:nvSpPr>
          <p:spPr>
            <a:xfrm>
              <a:off x="2867520" y="2241425"/>
              <a:ext cx="6136521" cy="840918"/>
            </a:xfrm>
            <a:prstGeom prst="rect">
              <a:avLst/>
            </a:prstGeom>
            <a:noFill/>
            <a:ln w="38100">
              <a:solidFill>
                <a:srgbClr val="DEEB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FBD9F-B9F0-00CE-8D3E-73C66C130992}"/>
                </a:ext>
              </a:extLst>
            </p:cNvPr>
            <p:cNvSpPr txBox="1"/>
            <p:nvPr/>
          </p:nvSpPr>
          <p:spPr>
            <a:xfrm>
              <a:off x="2942399" y="2353402"/>
              <a:ext cx="5885496" cy="6169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H0 :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할인율에 따른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Sales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차이가 없다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H1 :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할인율에 따른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Sales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차이가 있다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5D96AE4-FCFF-9B0C-CB01-2041E0F92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53" y="2401304"/>
            <a:ext cx="4888952" cy="25713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731886-E7FB-F8FD-D6A1-D2E584F3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53" y="5141780"/>
            <a:ext cx="5015260" cy="3857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A3B21D-3A48-7B6C-AB3E-EB026993C9D2}"/>
              </a:ext>
            </a:extLst>
          </p:cNvPr>
          <p:cNvSpPr txBox="1"/>
          <p:nvPr/>
        </p:nvSpPr>
        <p:spPr>
          <a:xfrm>
            <a:off x="5804505" y="3777121"/>
            <a:ext cx="5922416" cy="8693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P-value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0.05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작으므로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기각된다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Sales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Discount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간에는 통계적으로 유의미한 선형관계가 존재하므로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우연히 일어날 확률은 매우 낮다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2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BC6B0E-F83D-1E8C-89EC-A2954B860C93}"/>
              </a:ext>
            </a:extLst>
          </p:cNvPr>
          <p:cNvSpPr txBox="1"/>
          <p:nvPr/>
        </p:nvSpPr>
        <p:spPr>
          <a:xfrm>
            <a:off x="51611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Profit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A3756-F422-F64D-6266-9478171423D3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Profitability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73D35EE-6FBD-C554-85BD-FC1E94F21ECD}"/>
              </a:ext>
            </a:extLst>
          </p:cNvPr>
          <p:cNvGrpSpPr/>
          <p:nvPr/>
        </p:nvGrpSpPr>
        <p:grpSpPr>
          <a:xfrm>
            <a:off x="3379086" y="2236584"/>
            <a:ext cx="6624000" cy="1278008"/>
            <a:chOff x="2867520" y="2241425"/>
            <a:chExt cx="6136521" cy="15966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8B06F2C-8317-F614-B4B6-C9CBACF8A882}"/>
                </a:ext>
              </a:extLst>
            </p:cNvPr>
            <p:cNvSpPr/>
            <p:nvPr/>
          </p:nvSpPr>
          <p:spPr>
            <a:xfrm>
              <a:off x="2867520" y="2241425"/>
              <a:ext cx="6136521" cy="1596682"/>
            </a:xfrm>
            <a:prstGeom prst="rect">
              <a:avLst/>
            </a:prstGeom>
            <a:noFill/>
            <a:ln w="38100">
              <a:solidFill>
                <a:srgbClr val="DEEB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FBD9F-B9F0-00CE-8D3E-73C66C130992}"/>
                </a:ext>
              </a:extLst>
            </p:cNvPr>
            <p:cNvSpPr txBox="1"/>
            <p:nvPr/>
          </p:nvSpPr>
          <p:spPr>
            <a:xfrm>
              <a:off x="3037274" y="2353401"/>
              <a:ext cx="5790621" cy="125161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H0 :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할인을 했다고 해서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일부 주문에서 이익이 발생한다고 보기 어렵다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이익 주문의 할인율 평균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손실 주문의 할인율 평균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0)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H1 :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할인을 하면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일부 주문에서 이익이 발생한다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이익 주문의 할인율 평균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손실 주문의 할인율 평균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&gt;= 0)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ABBEBE-2326-CBE2-C767-0FD16D760F82}"/>
              </a:ext>
            </a:extLst>
          </p:cNvPr>
          <p:cNvSpPr txBox="1"/>
          <p:nvPr/>
        </p:nvSpPr>
        <p:spPr>
          <a:xfrm>
            <a:off x="603024" y="3802657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변수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[‘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profit_or_lose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’]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8F3F27-2BC5-D634-DBD0-383A695F2814}"/>
              </a:ext>
            </a:extLst>
          </p:cNvPr>
          <p:cNvSpPr txBox="1"/>
          <p:nvPr/>
        </p:nvSpPr>
        <p:spPr>
          <a:xfrm>
            <a:off x="603024" y="4254083"/>
            <a:ext cx="506172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order_profit_per_order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column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크면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"profit"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order_profit_per_order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column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크면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"lose"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CFEFDFB-1082-6699-08E8-E718F5A8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24" y="4919608"/>
            <a:ext cx="4580017" cy="434378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360FCD65-BF9B-9DBA-B17B-4383E80BA5AF}"/>
              </a:ext>
            </a:extLst>
          </p:cNvPr>
          <p:cNvGrpSpPr/>
          <p:nvPr/>
        </p:nvGrpSpPr>
        <p:grpSpPr>
          <a:xfrm>
            <a:off x="5664746" y="3738744"/>
            <a:ext cx="6119817" cy="2796106"/>
            <a:chOff x="6530336" y="3878284"/>
            <a:chExt cx="5241179" cy="239466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97FDD48-397F-CD3B-7414-32C0894F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336" y="3878284"/>
              <a:ext cx="5211361" cy="7920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F314472-9CAF-C265-233F-62526984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0336" y="5480946"/>
              <a:ext cx="5241179" cy="792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3CC5146-2FC2-14FB-924F-30761365E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207"/>
            <a:stretch/>
          </p:blipFill>
          <p:spPr>
            <a:xfrm>
              <a:off x="6530336" y="4688946"/>
              <a:ext cx="5241179" cy="7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14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공장, 재고, 대량 생산이(가) 표시된 사진&#10;&#10;자동 생성된 설명">
            <a:extLst>
              <a:ext uri="{FF2B5EF4-FFF2-40B4-BE49-F238E27FC236}">
                <a16:creationId xmlns:a16="http://schemas.microsoft.com/office/drawing/2014/main" id="{C4C88E76-572A-2111-2892-61D1F012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6" r="19166"/>
          <a:stretch/>
        </p:blipFill>
        <p:spPr>
          <a:xfrm>
            <a:off x="-1" y="-1"/>
            <a:ext cx="523653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43327B-2113-E454-7CF5-D22100013B4D}"/>
              </a:ext>
            </a:extLst>
          </p:cNvPr>
          <p:cNvSpPr txBox="1"/>
          <p:nvPr/>
        </p:nvSpPr>
        <p:spPr>
          <a:xfrm>
            <a:off x="5836920" y="784298"/>
            <a:ext cx="7208074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B2264-7EBA-AB09-2B54-DEAAB2E0E2A3}"/>
              </a:ext>
            </a:extLst>
          </p:cNvPr>
          <p:cNvSpPr txBox="1"/>
          <p:nvPr/>
        </p:nvSpPr>
        <p:spPr>
          <a:xfrm>
            <a:off x="6847839" y="2565307"/>
            <a:ext cx="4712677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소개</a:t>
            </a:r>
            <a:endParaRPr 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83FCB5-87C0-013C-86FD-52F65B8282ED}"/>
              </a:ext>
            </a:extLst>
          </p:cNvPr>
          <p:cNvSpPr/>
          <p:nvPr/>
        </p:nvSpPr>
        <p:spPr>
          <a:xfrm flipV="1">
            <a:off x="6096000" y="1983156"/>
            <a:ext cx="975360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4641B-024D-BE4E-116E-86FE8977AD38}"/>
              </a:ext>
            </a:extLst>
          </p:cNvPr>
          <p:cNvSpPr txBox="1"/>
          <p:nvPr/>
        </p:nvSpPr>
        <p:spPr>
          <a:xfrm>
            <a:off x="6096000" y="2496283"/>
            <a:ext cx="97536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F7B0-10E2-02E3-8718-49C6EB4D8574}"/>
              </a:ext>
            </a:extLst>
          </p:cNvPr>
          <p:cNvSpPr txBox="1"/>
          <p:nvPr/>
        </p:nvSpPr>
        <p:spPr>
          <a:xfrm>
            <a:off x="6096000" y="3273947"/>
            <a:ext cx="97536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BF3B77A-0CF6-3048-1EA2-C418AF84D42D}"/>
              </a:ext>
            </a:extLst>
          </p:cNvPr>
          <p:cNvSpPr/>
          <p:nvPr/>
        </p:nvSpPr>
        <p:spPr>
          <a:xfrm>
            <a:off x="0" y="0"/>
            <a:ext cx="5255362" cy="6858000"/>
          </a:xfrm>
          <a:prstGeom prst="rect">
            <a:avLst/>
          </a:prstGeom>
          <a:solidFill>
            <a:srgbClr val="0830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27726-FAAC-D917-73D6-60234C9880F7}"/>
              </a:ext>
            </a:extLst>
          </p:cNvPr>
          <p:cNvSpPr txBox="1"/>
          <p:nvPr/>
        </p:nvSpPr>
        <p:spPr>
          <a:xfrm>
            <a:off x="6096000" y="4023692"/>
            <a:ext cx="97536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213CA-5D6F-1558-F9C0-8D167A67550D}"/>
              </a:ext>
            </a:extLst>
          </p:cNvPr>
          <p:cNvSpPr txBox="1"/>
          <p:nvPr/>
        </p:nvSpPr>
        <p:spPr>
          <a:xfrm>
            <a:off x="6096000" y="4757276"/>
            <a:ext cx="97536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C34D9-253E-622F-B0BF-2FB58A695194}"/>
              </a:ext>
            </a:extLst>
          </p:cNvPr>
          <p:cNvSpPr txBox="1"/>
          <p:nvPr/>
        </p:nvSpPr>
        <p:spPr>
          <a:xfrm>
            <a:off x="6847839" y="4069355"/>
            <a:ext cx="4712677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D700AB-108F-5FFA-0B0A-FAAB1EA18D80}"/>
              </a:ext>
            </a:extLst>
          </p:cNvPr>
          <p:cNvSpPr txBox="1"/>
          <p:nvPr/>
        </p:nvSpPr>
        <p:spPr>
          <a:xfrm>
            <a:off x="6847839" y="4819100"/>
            <a:ext cx="5120640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</a:t>
            </a:r>
            <a:endParaRPr 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6F86E-9B17-20A1-F6AE-6308A7158210}"/>
              </a:ext>
            </a:extLst>
          </p:cNvPr>
          <p:cNvSpPr txBox="1"/>
          <p:nvPr/>
        </p:nvSpPr>
        <p:spPr>
          <a:xfrm>
            <a:off x="6847839" y="5552683"/>
            <a:ext cx="5120640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결론 </a:t>
            </a:r>
            <a:endParaRPr 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3999F-1129-36E0-06EB-9DA0C5336203}"/>
              </a:ext>
            </a:extLst>
          </p:cNvPr>
          <p:cNvSpPr txBox="1"/>
          <p:nvPr/>
        </p:nvSpPr>
        <p:spPr>
          <a:xfrm>
            <a:off x="6096000" y="5519704"/>
            <a:ext cx="97536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51417-8E06-29D0-0C1D-CA810D76DAF9}"/>
              </a:ext>
            </a:extLst>
          </p:cNvPr>
          <p:cNvSpPr txBox="1"/>
          <p:nvPr/>
        </p:nvSpPr>
        <p:spPr>
          <a:xfrm>
            <a:off x="6847839" y="3327735"/>
            <a:ext cx="4712677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</a:t>
            </a:r>
            <a:endParaRPr 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154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BC6B0E-F83D-1E8C-89EC-A2954B860C93}"/>
              </a:ext>
            </a:extLst>
          </p:cNvPr>
          <p:cNvSpPr txBox="1"/>
          <p:nvPr/>
        </p:nvSpPr>
        <p:spPr>
          <a:xfrm>
            <a:off x="51611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Profit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A3756-F422-F64D-6266-9478171423D3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Profitability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17A3C0-AEA5-A4DF-E271-BBCA6F29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5" y="2289101"/>
            <a:ext cx="5580000" cy="14684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32911B-0DB0-C96E-6AC1-329B242B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62" y="3844363"/>
            <a:ext cx="5578323" cy="141744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7FCE1E4-E0D1-412B-8ED0-C9BE5F677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28" y="1781614"/>
            <a:ext cx="5076000" cy="31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6B1ECF-EF0F-D1FD-E394-0169A8FD3D05}"/>
              </a:ext>
            </a:extLst>
          </p:cNvPr>
          <p:cNvSpPr txBox="1"/>
          <p:nvPr/>
        </p:nvSpPr>
        <p:spPr>
          <a:xfrm>
            <a:off x="6061505" y="526180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value가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0.05보다 크므로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기각 불가능.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할인을 했다고 해서, 일부 주문에서 이익이 발생한다고 보기 어렵다.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BA6E7-5F80-BA7F-B288-F98E65DFB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85" y="5352023"/>
            <a:ext cx="5580000" cy="11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5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3ECB85-82DA-BE5E-572B-FE17201A077C}"/>
              </a:ext>
            </a:extLst>
          </p:cNvPr>
          <p:cNvSpPr/>
          <p:nvPr/>
        </p:nvSpPr>
        <p:spPr>
          <a:xfrm>
            <a:off x="2640114" y="3981059"/>
            <a:ext cx="6168606" cy="408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CB4AB-DCA3-FC30-3F0C-6E0FDA9B9F4E}"/>
              </a:ext>
            </a:extLst>
          </p:cNvPr>
          <p:cNvSpPr txBox="1"/>
          <p:nvPr/>
        </p:nvSpPr>
        <p:spPr>
          <a:xfrm>
            <a:off x="2219996" y="1668162"/>
            <a:ext cx="7752007" cy="400936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영업 이익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(Order Profitability)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데이터 분석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할인율과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order profitability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와의 관계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카테고리와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order profitability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와의 관계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구분과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order profitability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와의 관계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8C5978-84F0-8D9F-399E-EE038461D440}"/>
              </a:ext>
            </a:extLst>
          </p:cNvPr>
          <p:cNvSpPr/>
          <p:nvPr/>
        </p:nvSpPr>
        <p:spPr>
          <a:xfrm>
            <a:off x="506679" y="362973"/>
            <a:ext cx="11340000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EA5EC8-6CAA-AA0A-7B9E-81BE724E0ED3}"/>
              </a:ext>
            </a:extLst>
          </p:cNvPr>
          <p:cNvSpPr/>
          <p:nvPr/>
        </p:nvSpPr>
        <p:spPr>
          <a:xfrm>
            <a:off x="506679" y="6469704"/>
            <a:ext cx="11340000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41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CB7DF87-8943-6E23-630B-1DB0CEAA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226" y="2289101"/>
            <a:ext cx="5580000" cy="445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5146E9-57AF-06E6-B79A-B7DB8BFC296E}"/>
              </a:ext>
            </a:extLst>
          </p:cNvPr>
          <p:cNvSpPr/>
          <p:nvPr/>
        </p:nvSpPr>
        <p:spPr>
          <a:xfrm>
            <a:off x="682978" y="6222037"/>
            <a:ext cx="5680497" cy="421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BC6B0E-F83D-1E8C-89EC-A2954B860C93}"/>
              </a:ext>
            </a:extLst>
          </p:cNvPr>
          <p:cNvSpPr txBox="1"/>
          <p:nvPr/>
        </p:nvSpPr>
        <p:spPr>
          <a:xfrm>
            <a:off x="51611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판매량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2894758-7ECD-4140-475C-107B50FF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26" y="2289101"/>
            <a:ext cx="5580000" cy="342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66AC0-02B1-AAD3-BD00-39B0ECEA5576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카테고리에 따른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Profitability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4B832-A11B-B354-F705-695FF130129F}"/>
              </a:ext>
            </a:extLst>
          </p:cNvPr>
          <p:cNvSpPr txBox="1"/>
          <p:nvPr/>
        </p:nvSpPr>
        <p:spPr>
          <a:xfrm>
            <a:off x="720303" y="6243741"/>
            <a:ext cx="5580000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→판매량이 아닌 카테고리와 이익 간의 관계를 파악해보는 것이 중요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787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73D35EE-6FBD-C554-85BD-FC1E94F21ECD}"/>
              </a:ext>
            </a:extLst>
          </p:cNvPr>
          <p:cNvGrpSpPr/>
          <p:nvPr/>
        </p:nvGrpSpPr>
        <p:grpSpPr>
          <a:xfrm>
            <a:off x="5954406" y="2812133"/>
            <a:ext cx="5537354" cy="840918"/>
            <a:chOff x="2867520" y="2241425"/>
            <a:chExt cx="6136521" cy="84091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8B06F2C-8317-F614-B4B6-C9CBACF8A882}"/>
                </a:ext>
              </a:extLst>
            </p:cNvPr>
            <p:cNvSpPr/>
            <p:nvPr/>
          </p:nvSpPr>
          <p:spPr>
            <a:xfrm>
              <a:off x="2867520" y="2241425"/>
              <a:ext cx="6136521" cy="840918"/>
            </a:xfrm>
            <a:prstGeom prst="rect">
              <a:avLst/>
            </a:prstGeom>
            <a:noFill/>
            <a:ln w="38100">
              <a:solidFill>
                <a:srgbClr val="DEEB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FBD9F-B9F0-00CE-8D3E-73C66C130992}"/>
                </a:ext>
              </a:extLst>
            </p:cNvPr>
            <p:cNvSpPr txBox="1"/>
            <p:nvPr/>
          </p:nvSpPr>
          <p:spPr>
            <a:xfrm>
              <a:off x="3002807" y="2353402"/>
              <a:ext cx="5835110" cy="6169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H0 :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다양한 제품 범주 간 주문 이익성에 차이가 없다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H1 :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특정 제품 범주는 다른 제품 범주보다 이익성이 높다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EA3B21D-3A48-7B6C-AB3E-EB026993C9D2}"/>
              </a:ext>
            </a:extLst>
          </p:cNvPr>
          <p:cNvSpPr txBox="1"/>
          <p:nvPr/>
        </p:nvSpPr>
        <p:spPr>
          <a:xfrm>
            <a:off x="5984386" y="3856552"/>
            <a:ext cx="5922416" cy="5738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P-value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0.05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작으므로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기각된다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제품 카테고리는 다른 제품 카테고리보다 이익성이 높다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77468-B1C3-B31B-73D4-69CEFFF041DE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카테고리에 따른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Profitability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F6E36-08D6-47C6-6C37-1B91EE50EBB1}"/>
              </a:ext>
            </a:extLst>
          </p:cNvPr>
          <p:cNvSpPr txBox="1"/>
          <p:nvPr/>
        </p:nvSpPr>
        <p:spPr>
          <a:xfrm>
            <a:off x="51611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이익성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4B1B5B-C5FF-6441-CD7C-7B6343782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79" y="2332531"/>
            <a:ext cx="5040000" cy="331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6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1A3756-F422-F64D-6266-9478171423D3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카테고리에 따른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Profitability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F60097-C5CA-D3D1-6843-7AB5D593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183" y="1809031"/>
            <a:ext cx="6201297" cy="387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D0404B-1040-DA48-F621-31999A06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83" y="2629844"/>
            <a:ext cx="5184000" cy="1526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3D828D-C3CC-3220-AE37-A7F169567DA9}"/>
              </a:ext>
            </a:extLst>
          </p:cNvPr>
          <p:cNvSpPr txBox="1"/>
          <p:nvPr/>
        </p:nvSpPr>
        <p:spPr>
          <a:xfrm>
            <a:off x="477183" y="4592471"/>
            <a:ext cx="5580000" cy="826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별 이익을 비교해 보았을 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Computers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항목이 가장 압도적인 이익이 발생함을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가장 높은 이익을 낸 항목에 대한 추가 분석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3F20E-9045-6A7C-5195-9EEACA6B2383}"/>
              </a:ext>
            </a:extLst>
          </p:cNvPr>
          <p:cNvSpPr txBox="1"/>
          <p:nvPr/>
        </p:nvSpPr>
        <p:spPr>
          <a:xfrm>
            <a:off x="51611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이익성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21D36C-DCEB-FDB8-11C0-6430E05727DD}"/>
              </a:ext>
            </a:extLst>
          </p:cNvPr>
          <p:cNvSpPr txBox="1"/>
          <p:nvPr/>
        </p:nvSpPr>
        <p:spPr>
          <a:xfrm>
            <a:off x="516118" y="2209196"/>
            <a:ext cx="3605467" cy="3129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이익성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높은 상품 분석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5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1A3756-F422-F64D-6266-9478171423D3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카테고리에 따른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Profitability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2C2BF6-45B6-47D7-41D8-395EF1336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15" y="3521489"/>
            <a:ext cx="6480000" cy="307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87E993-422B-CD5A-E34D-F5DCAE26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15" y="2557895"/>
            <a:ext cx="6480000" cy="908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2BBB4-2651-95B5-DC8E-E9F71F117654}"/>
              </a:ext>
            </a:extLst>
          </p:cNvPr>
          <p:cNvSpPr txBox="1"/>
          <p:nvPr/>
        </p:nvSpPr>
        <p:spPr>
          <a:xfrm>
            <a:off x="7173819" y="2612020"/>
            <a:ext cx="450206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높은 이익을 보인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항목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판매 순위 리스트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순위권에 없는 것으로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CB383-677D-709E-49C3-ADA073538D78}"/>
              </a:ext>
            </a:extLst>
          </p:cNvPr>
          <p:cNvSpPr txBox="1"/>
          <p:nvPr/>
        </p:nvSpPr>
        <p:spPr>
          <a:xfrm>
            <a:off x="7173819" y="5580026"/>
            <a:ext cx="5018181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상품에 대한 추가 대응 필요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7B08E0F-9568-DC3C-AC99-07C0AAB41C24}"/>
              </a:ext>
            </a:extLst>
          </p:cNvPr>
          <p:cNvCxnSpPr>
            <a:cxnSpLocks/>
          </p:cNvCxnSpPr>
          <p:nvPr/>
        </p:nvCxnSpPr>
        <p:spPr>
          <a:xfrm>
            <a:off x="6505451" y="3832298"/>
            <a:ext cx="1192304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12DC19D-BEFC-BA91-3DAA-4889F32C0D8D}"/>
              </a:ext>
            </a:extLst>
          </p:cNvPr>
          <p:cNvCxnSpPr>
            <a:cxnSpLocks/>
          </p:cNvCxnSpPr>
          <p:nvPr/>
        </p:nvCxnSpPr>
        <p:spPr>
          <a:xfrm flipV="1">
            <a:off x="6624000" y="3301228"/>
            <a:ext cx="1073755" cy="424009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02F9A5B-42DB-C6A5-6EFD-1D3CC43E878C}"/>
              </a:ext>
            </a:extLst>
          </p:cNvPr>
          <p:cNvCxnSpPr>
            <a:cxnSpLocks/>
          </p:cNvCxnSpPr>
          <p:nvPr/>
        </p:nvCxnSpPr>
        <p:spPr>
          <a:xfrm>
            <a:off x="6439869" y="3911033"/>
            <a:ext cx="1257886" cy="487864"/>
          </a:xfrm>
          <a:prstGeom prst="bentConnector3">
            <a:avLst>
              <a:gd name="adj1" fmla="val 57418"/>
            </a:avLst>
          </a:prstGeom>
          <a:ln w="19050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98026C-7779-71E1-437A-946D0DA44EF0}"/>
              </a:ext>
            </a:extLst>
          </p:cNvPr>
          <p:cNvSpPr txBox="1"/>
          <p:nvPr/>
        </p:nvSpPr>
        <p:spPr>
          <a:xfrm>
            <a:off x="7854954" y="3193357"/>
            <a:ext cx="450206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Kids' Golf Clubs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2AB907-7050-8F1C-BD40-E17239C8A3FC}"/>
              </a:ext>
            </a:extLst>
          </p:cNvPr>
          <p:cNvSpPr txBox="1"/>
          <p:nvPr/>
        </p:nvSpPr>
        <p:spPr>
          <a:xfrm>
            <a:off x="7854954" y="3702972"/>
            <a:ext cx="450206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Fitness Accessories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B86F4A-6F40-84AA-73E7-B5D8AE1B96CE}"/>
              </a:ext>
            </a:extLst>
          </p:cNvPr>
          <p:cNvSpPr txBox="1"/>
          <p:nvPr/>
        </p:nvSpPr>
        <p:spPr>
          <a:xfrm>
            <a:off x="7854954" y="4251807"/>
            <a:ext cx="450206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Basketball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5B865C-1C31-7216-7D62-C3204736D384}"/>
              </a:ext>
            </a:extLst>
          </p:cNvPr>
          <p:cNvSpPr txBox="1"/>
          <p:nvPr/>
        </p:nvSpPr>
        <p:spPr>
          <a:xfrm>
            <a:off x="7173819" y="4919340"/>
            <a:ext cx="493731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높은 이익을 보인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항목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Computers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카테고리에 포함되지 않음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E9D7D8-6418-2726-7092-11744374A6D7}"/>
              </a:ext>
            </a:extLst>
          </p:cNvPr>
          <p:cNvSpPr txBox="1"/>
          <p:nvPr/>
        </p:nvSpPr>
        <p:spPr>
          <a:xfrm>
            <a:off x="51611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이익성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2AB9A-0A62-87E5-0CB6-86EC5F0B3EDE}"/>
              </a:ext>
            </a:extLst>
          </p:cNvPr>
          <p:cNvSpPr txBox="1"/>
          <p:nvPr/>
        </p:nvSpPr>
        <p:spPr>
          <a:xfrm>
            <a:off x="516118" y="2209196"/>
            <a:ext cx="3605467" cy="3129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이익성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높은 상품 분석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87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1A3756-F422-F64D-6266-9478171423D3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카테고리에 따른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Profitability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F07347-ADB5-EDD0-9B25-496EF481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0" y="2571350"/>
            <a:ext cx="5759764" cy="41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ACCDCD8-AC94-EFBE-2C22-017EF6529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014" y="2289100"/>
            <a:ext cx="5795109" cy="30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FE1990-C086-89E3-00B7-10AC44AF9EB7}"/>
              </a:ext>
            </a:extLst>
          </p:cNvPr>
          <p:cNvSpPr/>
          <p:nvPr/>
        </p:nvSpPr>
        <p:spPr>
          <a:xfrm>
            <a:off x="701040" y="4794872"/>
            <a:ext cx="141950" cy="763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8E671A-0131-291A-CCE8-A258B2236F1A}"/>
              </a:ext>
            </a:extLst>
          </p:cNvPr>
          <p:cNvSpPr/>
          <p:nvPr/>
        </p:nvSpPr>
        <p:spPr>
          <a:xfrm>
            <a:off x="1243584" y="4794872"/>
            <a:ext cx="141950" cy="7633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D7448D-3F7A-EF8E-6D4D-2C32EAB95D55}"/>
              </a:ext>
            </a:extLst>
          </p:cNvPr>
          <p:cNvSpPr/>
          <p:nvPr/>
        </p:nvSpPr>
        <p:spPr>
          <a:xfrm>
            <a:off x="1055214" y="4791824"/>
            <a:ext cx="141950" cy="14979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97BECF-847A-B68B-D5F9-58550B60A993}"/>
              </a:ext>
            </a:extLst>
          </p:cNvPr>
          <p:cNvSpPr/>
          <p:nvPr/>
        </p:nvSpPr>
        <p:spPr>
          <a:xfrm rot="5400000">
            <a:off x="7176085" y="1896951"/>
            <a:ext cx="288067" cy="13922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EF43F-AD2B-6AF1-A7F2-48774781C2EB}"/>
              </a:ext>
            </a:extLst>
          </p:cNvPr>
          <p:cNvSpPr txBox="1"/>
          <p:nvPr/>
        </p:nvSpPr>
        <p:spPr>
          <a:xfrm>
            <a:off x="6462503" y="5529139"/>
            <a:ext cx="5463620" cy="826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이익성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높은 상품과 달리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판매가 저조한 상품이 이익성이 낮게 나온 것을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오히려 이익이 마이너스로 나온 상품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확인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45FDA-87C7-4760-B735-6DF802560E17}"/>
              </a:ext>
            </a:extLst>
          </p:cNvPr>
          <p:cNvSpPr txBox="1"/>
          <p:nvPr/>
        </p:nvSpPr>
        <p:spPr>
          <a:xfrm>
            <a:off x="51611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이익성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927403-4A26-B929-6A9B-09F3962C7E0A}"/>
                  </a:ext>
                </a:extLst>
              </p:cNvPr>
              <p:cNvSpPr txBox="1"/>
              <p:nvPr/>
            </p:nvSpPr>
            <p:spPr>
              <a:xfrm>
                <a:off x="685698" y="2211940"/>
                <a:ext cx="3605467" cy="311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50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②</m:t>
                    </m:r>
                  </m:oMath>
                </a14:m>
                <a:r>
                  <a:rPr lang="en-US" altLang="ko-KR" sz="1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이익성 낮은 상품 분석</a:t>
                </a:r>
                <a:endParaRPr lang="en-US" altLang="ko-KR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927403-4A26-B929-6A9B-09F3962C7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8" y="2211940"/>
                <a:ext cx="3605467" cy="311817"/>
              </a:xfrm>
              <a:prstGeom prst="rect">
                <a:avLst/>
              </a:prstGeom>
              <a:blipFill>
                <a:blip r:embed="rId4"/>
                <a:stretch>
                  <a:fillRect l="-2365" b="-37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156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84B16B-57D1-2C35-BA56-2B381F3A4646}"/>
              </a:ext>
            </a:extLst>
          </p:cNvPr>
          <p:cNvSpPr/>
          <p:nvPr/>
        </p:nvSpPr>
        <p:spPr>
          <a:xfrm>
            <a:off x="2594394" y="4677659"/>
            <a:ext cx="5665686" cy="4512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CB4AB-DCA3-FC30-3F0C-6E0FDA9B9F4E}"/>
              </a:ext>
            </a:extLst>
          </p:cNvPr>
          <p:cNvSpPr txBox="1"/>
          <p:nvPr/>
        </p:nvSpPr>
        <p:spPr>
          <a:xfrm>
            <a:off x="2219996" y="1668162"/>
            <a:ext cx="7752007" cy="400936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영업 이익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(Order Profitability)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데이터 분석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할인율과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order profitability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와의 관계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카테고리와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order profitability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와의 관계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구분과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order profitability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와의 관계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0EF190-BF74-A2E0-D79E-92542C19E4B8}"/>
              </a:ext>
            </a:extLst>
          </p:cNvPr>
          <p:cNvSpPr/>
          <p:nvPr/>
        </p:nvSpPr>
        <p:spPr>
          <a:xfrm>
            <a:off x="506679" y="362973"/>
            <a:ext cx="11340000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CF1CB8-252D-67D1-B366-363752A913BC}"/>
              </a:ext>
            </a:extLst>
          </p:cNvPr>
          <p:cNvSpPr/>
          <p:nvPr/>
        </p:nvSpPr>
        <p:spPr>
          <a:xfrm>
            <a:off x="506679" y="6469704"/>
            <a:ext cx="11340000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87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1A3756-F422-F64D-6266-9478171423D3}"/>
              </a:ext>
            </a:extLst>
          </p:cNvPr>
          <p:cNvSpPr txBox="1"/>
          <p:nvPr/>
        </p:nvSpPr>
        <p:spPr>
          <a:xfrm>
            <a:off x="329520" y="1381504"/>
            <a:ext cx="543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구분에 따른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Profitability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88FEE-742A-BE2E-19B6-1302BA8ADE5D}"/>
              </a:ext>
            </a:extLst>
          </p:cNvPr>
          <p:cNvSpPr txBox="1"/>
          <p:nvPr/>
        </p:nvSpPr>
        <p:spPr>
          <a:xfrm>
            <a:off x="51611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용어 설명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FA6E1CA-D75A-0F92-6576-513F98C34958}"/>
              </a:ext>
            </a:extLst>
          </p:cNvPr>
          <p:cNvSpPr/>
          <p:nvPr/>
        </p:nvSpPr>
        <p:spPr>
          <a:xfrm>
            <a:off x="742500" y="2450069"/>
            <a:ext cx="1980000" cy="9360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Consumer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CC2314-6DB0-FDA8-2E6D-EEA8C4BB09FB}"/>
              </a:ext>
            </a:extLst>
          </p:cNvPr>
          <p:cNvSpPr/>
          <p:nvPr/>
        </p:nvSpPr>
        <p:spPr>
          <a:xfrm>
            <a:off x="742500" y="3719739"/>
            <a:ext cx="1980000" cy="93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Corporate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947F6A-2C29-C932-216E-CAC4A324C0C8}"/>
              </a:ext>
            </a:extLst>
          </p:cNvPr>
          <p:cNvSpPr/>
          <p:nvPr/>
        </p:nvSpPr>
        <p:spPr>
          <a:xfrm>
            <a:off x="742500" y="4989409"/>
            <a:ext cx="1980000" cy="9360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Home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Office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4D1B3-53C8-2A6A-E6AD-2767CDBF844D}"/>
              </a:ext>
            </a:extLst>
          </p:cNvPr>
          <p:cNvSpPr txBox="1"/>
          <p:nvPr/>
        </p:nvSpPr>
        <p:spPr>
          <a:xfrm>
            <a:off x="2850156" y="2739580"/>
            <a:ext cx="103549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3BACB1-2B3B-8FD9-C32E-EF2E2400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838" y="2347923"/>
            <a:ext cx="5934662" cy="21495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1FD6AC-C960-38A3-41E0-242B4EC8F29B}"/>
              </a:ext>
            </a:extLst>
          </p:cNvPr>
          <p:cNvSpPr txBox="1"/>
          <p:nvPr/>
        </p:nvSpPr>
        <p:spPr>
          <a:xfrm>
            <a:off x="2855499" y="4049239"/>
            <a:ext cx="103549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F6A3A-A20B-2270-0C40-C7A2C0A7F236}"/>
              </a:ext>
            </a:extLst>
          </p:cNvPr>
          <p:cNvSpPr txBox="1"/>
          <p:nvPr/>
        </p:nvSpPr>
        <p:spPr>
          <a:xfrm>
            <a:off x="2794253" y="5180410"/>
            <a:ext cx="115798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소규모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 형태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8ADD2-B51E-E08C-C1EA-3DD5DF9BD311}"/>
              </a:ext>
            </a:extLst>
          </p:cNvPr>
          <p:cNvSpPr txBox="1"/>
          <p:nvPr/>
        </p:nvSpPr>
        <p:spPr>
          <a:xfrm>
            <a:off x="562659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구분에 따른 이익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870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1A3756-F422-F64D-6266-9478171423D3}"/>
              </a:ext>
            </a:extLst>
          </p:cNvPr>
          <p:cNvSpPr txBox="1"/>
          <p:nvPr/>
        </p:nvSpPr>
        <p:spPr>
          <a:xfrm>
            <a:off x="329520" y="1381504"/>
            <a:ext cx="543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구분에 따른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Profitability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56A815B-2D8A-0929-7BEE-B73E2A65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50" y="2289101"/>
            <a:ext cx="7995920" cy="44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E1F54A-5D48-2B41-9660-2C2C9615A38A}"/>
              </a:ext>
            </a:extLst>
          </p:cNvPr>
          <p:cNvSpPr txBox="1"/>
          <p:nvPr/>
        </p:nvSpPr>
        <p:spPr>
          <a:xfrm>
            <a:off x="51611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구분에 따른 이익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6BCBB-2D71-2C93-89DF-3B87B27A731E}"/>
              </a:ext>
            </a:extLst>
          </p:cNvPr>
          <p:cNvSpPr txBox="1"/>
          <p:nvPr/>
        </p:nvSpPr>
        <p:spPr>
          <a:xfrm>
            <a:off x="8387170" y="2647953"/>
            <a:ext cx="3413580" cy="29546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주문량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이익 모든 면에서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Consumer</a:t>
            </a: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Corporate</a:t>
            </a: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Home office</a:t>
            </a: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순서를 갖는 것을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0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공장, 재고, 대량 생산이(가) 표시된 사진&#10;&#10;자동 생성된 설명">
            <a:extLst>
              <a:ext uri="{FF2B5EF4-FFF2-40B4-BE49-F238E27FC236}">
                <a16:creationId xmlns:a16="http://schemas.microsoft.com/office/drawing/2014/main" id="{C4C88E76-572A-2111-2892-61D1F012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6" r="19166"/>
          <a:stretch/>
        </p:blipFill>
        <p:spPr>
          <a:xfrm>
            <a:off x="-1" y="-1"/>
            <a:ext cx="5236533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8B2264-7EBA-AB09-2B54-DEAAB2E0E2A3}"/>
              </a:ext>
            </a:extLst>
          </p:cNvPr>
          <p:cNvSpPr txBox="1"/>
          <p:nvPr/>
        </p:nvSpPr>
        <p:spPr>
          <a:xfrm>
            <a:off x="7911998" y="3557988"/>
            <a:ext cx="4151127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소개</a:t>
            </a:r>
            <a:endParaRPr 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83FCB5-87C0-013C-86FD-52F65B8282ED}"/>
              </a:ext>
            </a:extLst>
          </p:cNvPr>
          <p:cNvSpPr/>
          <p:nvPr/>
        </p:nvSpPr>
        <p:spPr>
          <a:xfrm>
            <a:off x="5875848" y="362973"/>
            <a:ext cx="5684668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4641B-024D-BE4E-116E-86FE8977AD38}"/>
              </a:ext>
            </a:extLst>
          </p:cNvPr>
          <p:cNvSpPr txBox="1"/>
          <p:nvPr/>
        </p:nvSpPr>
        <p:spPr>
          <a:xfrm>
            <a:off x="6283568" y="2161925"/>
            <a:ext cx="975360" cy="25545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en-US" sz="1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BF3B77A-0CF6-3048-1EA2-C418AF84D42D}"/>
              </a:ext>
            </a:extLst>
          </p:cNvPr>
          <p:cNvSpPr/>
          <p:nvPr/>
        </p:nvSpPr>
        <p:spPr>
          <a:xfrm>
            <a:off x="0" y="0"/>
            <a:ext cx="5255362" cy="6858000"/>
          </a:xfrm>
          <a:prstGeom prst="rect">
            <a:avLst/>
          </a:prstGeom>
          <a:solidFill>
            <a:srgbClr val="0830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30D6F0-9659-6380-96B6-0D60A64C3C28}"/>
              </a:ext>
            </a:extLst>
          </p:cNvPr>
          <p:cNvSpPr/>
          <p:nvPr/>
        </p:nvSpPr>
        <p:spPr>
          <a:xfrm>
            <a:off x="5875848" y="6469704"/>
            <a:ext cx="5684668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023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1A3756-F422-F64D-6266-9478171423D3}"/>
              </a:ext>
            </a:extLst>
          </p:cNvPr>
          <p:cNvSpPr txBox="1"/>
          <p:nvPr/>
        </p:nvSpPr>
        <p:spPr>
          <a:xfrm>
            <a:off x="329520" y="1381504"/>
            <a:ext cx="543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구분에 따른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Profitability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0C382-8F71-7CE0-C13A-C2B7AB435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000" y="2973729"/>
            <a:ext cx="5982218" cy="34216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3796BB-AC18-F51A-4F17-D336585E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0" y="2474740"/>
            <a:ext cx="10828958" cy="457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91D489-133D-9412-BD35-C4B19B8C5A66}"/>
              </a:ext>
            </a:extLst>
          </p:cNvPr>
          <p:cNvSpPr txBox="1"/>
          <p:nvPr/>
        </p:nvSpPr>
        <p:spPr>
          <a:xfrm>
            <a:off x="516118" y="1868453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구분에 따른 이익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10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 이익 관련 데이터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1A3756-F422-F64D-6266-9478171423D3}"/>
              </a:ext>
            </a:extLst>
          </p:cNvPr>
          <p:cNvSpPr txBox="1"/>
          <p:nvPr/>
        </p:nvSpPr>
        <p:spPr>
          <a:xfrm>
            <a:off x="329520" y="1381504"/>
            <a:ext cx="543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B8E855-8D01-2C17-3F3E-04851F621B6A}"/>
              </a:ext>
            </a:extLst>
          </p:cNvPr>
          <p:cNvSpPr/>
          <p:nvPr/>
        </p:nvSpPr>
        <p:spPr>
          <a:xfrm>
            <a:off x="445665" y="2156664"/>
            <a:ext cx="10080000" cy="72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09F25-29B4-E930-00DC-99CA92BA0B43}"/>
              </a:ext>
            </a:extLst>
          </p:cNvPr>
          <p:cNvSpPr txBox="1"/>
          <p:nvPr/>
        </p:nvSpPr>
        <p:spPr>
          <a:xfrm>
            <a:off x="594495" y="2303602"/>
            <a:ext cx="9770882" cy="4172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기업에서는 목적에 부합하게 할인율을 설정해야 한다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6B7CA5C-F5C1-025B-50CF-974B0D104A94}"/>
              </a:ext>
            </a:extLst>
          </p:cNvPr>
          <p:cNvSpPr/>
          <p:nvPr/>
        </p:nvSpPr>
        <p:spPr>
          <a:xfrm>
            <a:off x="445665" y="3309643"/>
            <a:ext cx="10080000" cy="936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30697-33B7-FAB6-D1C2-4325E810A469}"/>
              </a:ext>
            </a:extLst>
          </p:cNvPr>
          <p:cNvSpPr txBox="1"/>
          <p:nvPr/>
        </p:nvSpPr>
        <p:spPr>
          <a:xfrm>
            <a:off x="594495" y="3466207"/>
            <a:ext cx="9770882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순이익률이 높은 상품이 판매량이 저조하므로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할인과 같은 추가적인 대안을 통해 판매량을 올리기 위한 전략을 수립해야 한다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E590FE1-A438-B74B-09A2-850A06335EE9}"/>
              </a:ext>
            </a:extLst>
          </p:cNvPr>
          <p:cNvSpPr/>
          <p:nvPr/>
        </p:nvSpPr>
        <p:spPr>
          <a:xfrm>
            <a:off x="445665" y="4666124"/>
            <a:ext cx="10080000" cy="936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47ACC0-A55C-7DDC-C9A1-0C41AEC9C7F5}"/>
              </a:ext>
            </a:extLst>
          </p:cNvPr>
          <p:cNvSpPr txBox="1"/>
          <p:nvPr/>
        </p:nvSpPr>
        <p:spPr>
          <a:xfrm>
            <a:off x="594495" y="4707055"/>
            <a:ext cx="10116000" cy="7694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판매량이 매우 저조하고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오히려 손실이 발생하는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항목은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판매 중단과 같은 방안을 통해 회사의 손실을 최소화해야 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195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4CCA3D-11F8-5556-2EAE-F196570701E4}"/>
              </a:ext>
            </a:extLst>
          </p:cNvPr>
          <p:cNvSpPr/>
          <p:nvPr/>
        </p:nvSpPr>
        <p:spPr>
          <a:xfrm>
            <a:off x="3003097" y="3398521"/>
            <a:ext cx="2611319" cy="4236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CB4AB-DCA3-FC30-3F0C-6E0FDA9B9F4E}"/>
              </a:ext>
            </a:extLst>
          </p:cNvPr>
          <p:cNvSpPr txBox="1"/>
          <p:nvPr/>
        </p:nvSpPr>
        <p:spPr>
          <a:xfrm>
            <a:off x="2624056" y="1865137"/>
            <a:ext cx="6943887" cy="26705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운송 관련 데이터 분석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국가별 운송 분석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Shipping Mode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운송 분석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BA30EF-C2BB-0858-FB48-157815FD99F4}"/>
              </a:ext>
            </a:extLst>
          </p:cNvPr>
          <p:cNvSpPr/>
          <p:nvPr/>
        </p:nvSpPr>
        <p:spPr>
          <a:xfrm>
            <a:off x="506679" y="362973"/>
            <a:ext cx="11340000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71B05E-7D63-D3A2-14F8-B159468B573D}"/>
              </a:ext>
            </a:extLst>
          </p:cNvPr>
          <p:cNvSpPr/>
          <p:nvPr/>
        </p:nvSpPr>
        <p:spPr>
          <a:xfrm>
            <a:off x="506679" y="6469704"/>
            <a:ext cx="11340000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391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977468-B1C3-B31B-73D4-69CEFFF041DE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F6E36-08D6-47C6-6C37-1B91EE50EBB1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주문수 시각화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B9EB80-07DD-0BAA-30E2-FA9DE415B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18" b="9963"/>
          <a:stretch/>
        </p:blipFill>
        <p:spPr>
          <a:xfrm>
            <a:off x="948814" y="2619425"/>
            <a:ext cx="3590925" cy="840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639F7B-99B4-4F74-B8BF-2FAB174E67C3}"/>
              </a:ext>
            </a:extLst>
          </p:cNvPr>
          <p:cNvSpPr txBox="1"/>
          <p:nvPr/>
        </p:nvSpPr>
        <p:spPr>
          <a:xfrm>
            <a:off x="685698" y="2209196"/>
            <a:ext cx="3605467" cy="3129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 패키지 설치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EB1EE-AC87-1805-DF39-AAAD0E5149A3}"/>
                  </a:ext>
                </a:extLst>
              </p:cNvPr>
              <p:cNvSpPr txBox="1"/>
              <p:nvPr/>
            </p:nvSpPr>
            <p:spPr>
              <a:xfrm>
                <a:off x="685698" y="3654624"/>
                <a:ext cx="3605467" cy="311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50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②</m:t>
                    </m:r>
                  </m:oMath>
                </a14:m>
                <a:r>
                  <a:rPr lang="en-US" altLang="ko-KR" sz="1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필요 라이브러리 </a:t>
                </a:r>
                <a:r>
                  <a:rPr lang="ko-KR" altLang="en-US" sz="15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임포트</a:t>
                </a:r>
                <a:endParaRPr lang="en-US" altLang="ko-KR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EB1EE-AC87-1805-DF39-AAAD0E514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8" y="3654624"/>
                <a:ext cx="3605467" cy="311817"/>
              </a:xfrm>
              <a:prstGeom prst="rect">
                <a:avLst/>
              </a:prstGeom>
              <a:blipFill>
                <a:blip r:embed="rId3"/>
                <a:stretch>
                  <a:fillRect l="-2365" b="-37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A270A69A-F025-6A89-42DF-93F0CA3A3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883"/>
          <a:stretch/>
        </p:blipFill>
        <p:spPr>
          <a:xfrm>
            <a:off x="948814" y="3966915"/>
            <a:ext cx="3605467" cy="2419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452E61-B828-3DEC-5424-0B01C6B88B9B}"/>
                  </a:ext>
                </a:extLst>
              </p:cNvPr>
              <p:cNvSpPr txBox="1"/>
              <p:nvPr/>
            </p:nvSpPr>
            <p:spPr>
              <a:xfrm>
                <a:off x="4892040" y="2199771"/>
                <a:ext cx="3605467" cy="322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150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③</m:t>
                    </m:r>
                  </m:oMath>
                </a14:m>
                <a:r>
                  <a:rPr lang="en-US" altLang="ko-KR" sz="1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시각화</a:t>
                </a:r>
                <a:r>
                  <a:rPr lang="en-US" altLang="ko-KR" sz="1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(Bar </a:t>
                </a:r>
                <a:r>
                  <a:rPr lang="ko-KR" altLang="en-US" sz="1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그래프</a:t>
                </a:r>
                <a:r>
                  <a:rPr lang="en-US" altLang="ko-KR" sz="1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452E61-B828-3DEC-5424-0B01C6B8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2199771"/>
                <a:ext cx="3605467" cy="322396"/>
              </a:xfrm>
              <a:prstGeom prst="rect">
                <a:avLst/>
              </a:prstGeom>
              <a:blipFill>
                <a:blip r:embed="rId5"/>
                <a:stretch>
                  <a:fillRect l="-2369" b="-33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290D2DEF-3575-DB88-B2D3-2F499F3BD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040" y="2619425"/>
            <a:ext cx="7048500" cy="4535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B42E099-E25C-26B0-CBB2-1322BF8B7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191" y="3072933"/>
            <a:ext cx="5430197" cy="34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86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639F7B-99B4-4F74-B8BF-2FAB174E67C3}"/>
              </a:ext>
            </a:extLst>
          </p:cNvPr>
          <p:cNvSpPr txBox="1"/>
          <p:nvPr/>
        </p:nvSpPr>
        <p:spPr>
          <a:xfrm>
            <a:off x="685698" y="2209196"/>
            <a:ext cx="3605467" cy="3129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플롯을 위한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EA5492C-A72B-69CA-4D76-7310CBEC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98" y="2660236"/>
            <a:ext cx="5076001" cy="60213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263D72F-B01D-6B4B-4112-B6855501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13" y="3314090"/>
            <a:ext cx="3486814" cy="334908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16E3B65-D973-2CBB-6C58-AD46B7D4B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722" y="2634099"/>
            <a:ext cx="5245580" cy="6544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ED377C9-BB17-526F-8422-93AB6FA0E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02" y="3401647"/>
            <a:ext cx="4617819" cy="3053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019CF-5CDB-D3DF-CEDA-92F55D6E41C0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주문수 시각화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F6AAE-E2FD-AE4E-C948-D85C645960B4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E20ED-B33F-620E-8835-4BD470E2601D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613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639F7B-99B4-4F74-B8BF-2FAB174E67C3}"/>
              </a:ext>
            </a:extLst>
          </p:cNvPr>
          <p:cNvSpPr txBox="1"/>
          <p:nvPr/>
        </p:nvSpPr>
        <p:spPr>
          <a:xfrm>
            <a:off x="685698" y="2209196"/>
            <a:ext cx="3605467" cy="3129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플롯을 위한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1ED2B-D350-A9BB-13E1-7747AF36D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98" y="2795877"/>
            <a:ext cx="5076001" cy="23515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8AE2AB-DCBA-B6E6-E75A-D2D1FE5FE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667" y="2795877"/>
            <a:ext cx="5804489" cy="3346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CE7C2A-0F61-440A-D44A-CD447BD3676F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주문수 시각화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023CE-ACC9-0172-CC58-C662DB548AF4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464F8-FAC7-56A5-6ED6-AAC6F955C7A7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455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639F7B-99B4-4F74-B8BF-2FAB174E67C3}"/>
              </a:ext>
            </a:extLst>
          </p:cNvPr>
          <p:cNvSpPr txBox="1"/>
          <p:nvPr/>
        </p:nvSpPr>
        <p:spPr>
          <a:xfrm>
            <a:off x="685698" y="2209196"/>
            <a:ext cx="3605467" cy="3129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플롯을 위한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62ABDF-85C1-9F44-9237-2EEDE6CCA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98" y="2619425"/>
            <a:ext cx="5606885" cy="37200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ABCDFC-DDC6-A65B-9099-2547B3547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583" y="2649905"/>
            <a:ext cx="5606885" cy="3366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29FF54-8BCB-B433-40C1-A1447B44F532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주문수 시각화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82AE7-D88F-D196-B756-F392FA415835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89CF1-AA48-09D0-EFE8-4B8F2B6D34FF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773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639F7B-99B4-4F74-B8BF-2FAB174E67C3}"/>
              </a:ext>
            </a:extLst>
          </p:cNvPr>
          <p:cNvSpPr txBox="1"/>
          <p:nvPr/>
        </p:nvSpPr>
        <p:spPr>
          <a:xfrm>
            <a:off x="685698" y="2209196"/>
            <a:ext cx="3605467" cy="3129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플롯을 위한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99C206-3E65-8FCF-C808-6D7B9977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97" y="2621644"/>
            <a:ext cx="6444000" cy="5060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F0E479-9088-296E-8A9A-CA624A7A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98" y="3149258"/>
            <a:ext cx="2392404" cy="2857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9377E2-A2DA-4488-A57C-80AB2B09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378" y="2621644"/>
            <a:ext cx="3853611" cy="35719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0013C-73A0-16D4-C9B8-804CD56397C3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주문수 시각화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DE50E-1820-A150-85CC-2E3964C6BCA7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44280-31B9-861C-8828-4A71DE735125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161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639F7B-99B4-4F74-B8BF-2FAB174E67C3}"/>
              </a:ext>
            </a:extLst>
          </p:cNvPr>
          <p:cNvSpPr txBox="1"/>
          <p:nvPr/>
        </p:nvSpPr>
        <p:spPr>
          <a:xfrm>
            <a:off x="685698" y="2209196"/>
            <a:ext cx="3605467" cy="3129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플롯을 위한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0013C-73A0-16D4-C9B8-804CD56397C3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주문수 시각화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F80CE8-23CB-C627-3F30-B34A98B71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98" y="2688459"/>
            <a:ext cx="5938302" cy="3791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A0E29-9D05-39CE-51D4-AA8393CEFE7A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4CD5C-3484-26C3-E238-32A13193A112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670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99C3FF-71B4-36EB-CBE2-817D0E14EF29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주문수 시각화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A539BB-5493-50B3-D1C7-1BAC1B18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0" y="2699536"/>
            <a:ext cx="7920000" cy="35294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8022EE-F963-701A-284C-3DF1AD04C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82" y="1898841"/>
            <a:ext cx="6718736" cy="64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75B80-2350-0455-850A-A0E4FC0DC3D0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A47C0-3590-9404-39C9-7E540DEE7BE3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85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4712677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소개</a:t>
            </a:r>
            <a:endParaRPr 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AD8E29-C554-E116-5525-B7B63FCFA176}"/>
              </a:ext>
            </a:extLst>
          </p:cNvPr>
          <p:cNvGrpSpPr/>
          <p:nvPr/>
        </p:nvGrpSpPr>
        <p:grpSpPr>
          <a:xfrm>
            <a:off x="0" y="1049009"/>
            <a:ext cx="2376000" cy="78751"/>
            <a:chOff x="0" y="1049009"/>
            <a:chExt cx="2304000" cy="10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2304000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6E8F75-E812-9E05-4164-9F5C775E4041}"/>
                </a:ext>
              </a:extLst>
            </p:cNvPr>
            <p:cNvSpPr/>
            <p:nvPr/>
          </p:nvSpPr>
          <p:spPr>
            <a:xfrm>
              <a:off x="0" y="1049009"/>
              <a:ext cx="720000" cy="108000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A4CB69E-5567-4126-891D-049AF47472B8}"/>
              </a:ext>
            </a:extLst>
          </p:cNvPr>
          <p:cNvSpPr txBox="1"/>
          <p:nvPr/>
        </p:nvSpPr>
        <p:spPr>
          <a:xfrm>
            <a:off x="2868739" y="1841978"/>
            <a:ext cx="3227262" cy="3539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허지윤 </a:t>
            </a:r>
            <a:endParaRPr lang="en-US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BE621-1D88-42C4-C4BA-8BFD1237F434}"/>
              </a:ext>
            </a:extLst>
          </p:cNvPr>
          <p:cNvSpPr txBox="1"/>
          <p:nvPr/>
        </p:nvSpPr>
        <p:spPr>
          <a:xfrm>
            <a:off x="2868739" y="4280378"/>
            <a:ext cx="3227262" cy="3539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정지혜 </a:t>
            </a:r>
            <a:endParaRPr lang="en-US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EC8FA-37F1-546F-D2D4-F298A0F86940}"/>
              </a:ext>
            </a:extLst>
          </p:cNvPr>
          <p:cNvSpPr txBox="1"/>
          <p:nvPr/>
        </p:nvSpPr>
        <p:spPr>
          <a:xfrm>
            <a:off x="8382000" y="4280378"/>
            <a:ext cx="3227262" cy="3539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천지인 </a:t>
            </a:r>
            <a:endParaRPr lang="en-US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945548-F352-A34D-72FF-701AB4183A46}"/>
              </a:ext>
            </a:extLst>
          </p:cNvPr>
          <p:cNvSpPr txBox="1"/>
          <p:nvPr/>
        </p:nvSpPr>
        <p:spPr>
          <a:xfrm>
            <a:off x="8382000" y="1843178"/>
            <a:ext cx="3227262" cy="3539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임호균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769333F-C853-89CC-65EB-EF3F96BAAC45}"/>
              </a:ext>
            </a:extLst>
          </p:cNvPr>
          <p:cNvSpPr/>
          <p:nvPr/>
        </p:nvSpPr>
        <p:spPr>
          <a:xfrm>
            <a:off x="4482370" y="1361225"/>
            <a:ext cx="1977582" cy="1977582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10A4650-5BFE-3C93-A235-D1E2CEDF2C80}"/>
              </a:ext>
            </a:extLst>
          </p:cNvPr>
          <p:cNvSpPr/>
          <p:nvPr/>
        </p:nvSpPr>
        <p:spPr>
          <a:xfrm>
            <a:off x="565751" y="4084086"/>
            <a:ext cx="2052000" cy="2052000"/>
          </a:xfrm>
          <a:prstGeom prst="ellipse">
            <a:avLst/>
          </a:prstGeom>
          <a:noFill/>
          <a:ln w="57150">
            <a:solidFill>
              <a:srgbClr val="1167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9EAF963-0D89-7415-AF6B-F4317638592A}"/>
              </a:ext>
            </a:extLst>
          </p:cNvPr>
          <p:cNvSpPr/>
          <p:nvPr/>
        </p:nvSpPr>
        <p:spPr>
          <a:xfrm>
            <a:off x="565751" y="1601982"/>
            <a:ext cx="2052000" cy="2052000"/>
          </a:xfrm>
          <a:prstGeom prst="ellipse">
            <a:avLst/>
          </a:prstGeom>
          <a:noFill/>
          <a:ln w="57150">
            <a:solidFill>
              <a:srgbClr val="1167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65098D-7D9B-60EF-F7D0-E89E9E587E6A}"/>
              </a:ext>
            </a:extLst>
          </p:cNvPr>
          <p:cNvSpPr/>
          <p:nvPr/>
        </p:nvSpPr>
        <p:spPr>
          <a:xfrm>
            <a:off x="6095999" y="4084086"/>
            <a:ext cx="2052000" cy="2052000"/>
          </a:xfrm>
          <a:prstGeom prst="ellipse">
            <a:avLst/>
          </a:prstGeom>
          <a:noFill/>
          <a:ln w="57150">
            <a:solidFill>
              <a:srgbClr val="1167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5AAA2B6-4144-BE51-20B8-8FA0A1BE2DA8}"/>
              </a:ext>
            </a:extLst>
          </p:cNvPr>
          <p:cNvSpPr/>
          <p:nvPr/>
        </p:nvSpPr>
        <p:spPr>
          <a:xfrm>
            <a:off x="6197574" y="4175982"/>
            <a:ext cx="1872000" cy="1872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D73038-111F-2549-AEAE-24F4B74B0CFE}"/>
              </a:ext>
            </a:extLst>
          </p:cNvPr>
          <p:cNvSpPr txBox="1"/>
          <p:nvPr/>
        </p:nvSpPr>
        <p:spPr>
          <a:xfrm>
            <a:off x="2868739" y="4683866"/>
            <a:ext cx="308064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발표 담당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7A9ABA81-690A-AE50-7C65-C81314AC5FD4}"/>
              </a:ext>
            </a:extLst>
          </p:cNvPr>
          <p:cNvSpPr/>
          <p:nvPr/>
        </p:nvSpPr>
        <p:spPr>
          <a:xfrm>
            <a:off x="2849765" y="5060744"/>
            <a:ext cx="2882096" cy="1010909"/>
          </a:xfrm>
          <a:prstGeom prst="wedgeRoundRectCallout">
            <a:avLst>
              <a:gd name="adj1" fmla="val -58985"/>
              <a:gd name="adj2" fmla="val 8860"/>
              <a:gd name="adj3" fmla="val 16667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반도체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마리 토끼를 다 잡고 싶은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정지혜입니다 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7726EB-7C2E-F8D4-AAD1-87DFD3EA684A}"/>
              </a:ext>
            </a:extLst>
          </p:cNvPr>
          <p:cNvSpPr txBox="1"/>
          <p:nvPr/>
        </p:nvSpPr>
        <p:spPr>
          <a:xfrm>
            <a:off x="8400974" y="4683866"/>
            <a:ext cx="308064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PPT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담당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F0F3D567-CC88-D9EB-BB5F-11A389F0589F}"/>
              </a:ext>
            </a:extLst>
          </p:cNvPr>
          <p:cNvSpPr/>
          <p:nvPr/>
        </p:nvSpPr>
        <p:spPr>
          <a:xfrm>
            <a:off x="8382000" y="5060744"/>
            <a:ext cx="2544147" cy="1010909"/>
          </a:xfrm>
          <a:prstGeom prst="wedgeRoundRectCallout">
            <a:avLst>
              <a:gd name="adj1" fmla="val -58985"/>
              <a:gd name="adj2" fmla="val 8860"/>
              <a:gd name="adj3" fmla="val 16667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반도체 분야의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업무를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희망하는 천지인입니다 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274AE-7F2E-6BA8-AE91-EA00B846A05E}"/>
              </a:ext>
            </a:extLst>
          </p:cNvPr>
          <p:cNvSpPr txBox="1"/>
          <p:nvPr/>
        </p:nvSpPr>
        <p:spPr>
          <a:xfrm>
            <a:off x="2868739" y="2245466"/>
            <a:ext cx="308064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자료조사 담당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5F25C-4CDB-61C8-C3D1-569C4313EE9A}"/>
              </a:ext>
            </a:extLst>
          </p:cNvPr>
          <p:cNvSpPr txBox="1"/>
          <p:nvPr/>
        </p:nvSpPr>
        <p:spPr>
          <a:xfrm>
            <a:off x="8400974" y="2245466"/>
            <a:ext cx="308064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자료조사 담당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A459B38-592E-CFFA-2B0E-6EFF5D209810}"/>
              </a:ext>
            </a:extLst>
          </p:cNvPr>
          <p:cNvSpPr/>
          <p:nvPr/>
        </p:nvSpPr>
        <p:spPr>
          <a:xfrm>
            <a:off x="2849765" y="2573327"/>
            <a:ext cx="2648210" cy="815026"/>
          </a:xfrm>
          <a:prstGeom prst="wedgeRoundRectCallout">
            <a:avLst>
              <a:gd name="adj1" fmla="val -58985"/>
              <a:gd name="adj2" fmla="val 8860"/>
              <a:gd name="adj3" fmla="val 16667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사이언티스트가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되고 싶은 허지윤입니다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E10AD6E-C6A0-4687-AC08-E7BE0F6654F5}"/>
              </a:ext>
            </a:extLst>
          </p:cNvPr>
          <p:cNvSpPr/>
          <p:nvPr/>
        </p:nvSpPr>
        <p:spPr>
          <a:xfrm>
            <a:off x="655751" y="4175982"/>
            <a:ext cx="1872000" cy="1872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6D9FA4-1E10-F23B-40F5-270F0811A98F}"/>
              </a:ext>
            </a:extLst>
          </p:cNvPr>
          <p:cNvSpPr/>
          <p:nvPr/>
        </p:nvSpPr>
        <p:spPr>
          <a:xfrm>
            <a:off x="655751" y="1691982"/>
            <a:ext cx="1872000" cy="1872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EBB9469-0E92-A308-2F38-35CC8DA6D74B}"/>
              </a:ext>
            </a:extLst>
          </p:cNvPr>
          <p:cNvSpPr/>
          <p:nvPr/>
        </p:nvSpPr>
        <p:spPr>
          <a:xfrm>
            <a:off x="6095999" y="1601982"/>
            <a:ext cx="2052000" cy="2052000"/>
          </a:xfrm>
          <a:prstGeom prst="ellipse">
            <a:avLst/>
          </a:prstGeom>
          <a:noFill/>
          <a:ln w="57150">
            <a:solidFill>
              <a:srgbClr val="1167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4584F8F-8FDD-6247-2A4D-462F42748684}"/>
              </a:ext>
            </a:extLst>
          </p:cNvPr>
          <p:cNvSpPr/>
          <p:nvPr/>
        </p:nvSpPr>
        <p:spPr>
          <a:xfrm>
            <a:off x="6197574" y="1693878"/>
            <a:ext cx="1872000" cy="1872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7305AD8A-0A76-EF2D-5CC6-DECAC1359954}"/>
              </a:ext>
            </a:extLst>
          </p:cNvPr>
          <p:cNvSpPr/>
          <p:nvPr/>
        </p:nvSpPr>
        <p:spPr>
          <a:xfrm>
            <a:off x="8382000" y="2570623"/>
            <a:ext cx="2544147" cy="1010909"/>
          </a:xfrm>
          <a:prstGeom prst="wedgeRoundRectCallout">
            <a:avLst>
              <a:gd name="adj1" fmla="val -58985"/>
              <a:gd name="adj2" fmla="val 8860"/>
              <a:gd name="adj3" fmla="val 16667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역량으로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공정을 다루고 싶은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임호균입니다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038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99C3FF-71B4-36EB-CBE2-817D0E14EF29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이윤 시각화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412C661-1C46-1535-49B0-EF009F5C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0" y="2760496"/>
            <a:ext cx="7697495" cy="34038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3A25FE8-4C57-CF4D-A2D0-1C5C35E8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789" y="1880006"/>
            <a:ext cx="6447916" cy="75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B6BFEB-FBEF-F9D0-5B54-1D4568B73617}"/>
              </a:ext>
            </a:extLst>
          </p:cNvPr>
          <p:cNvSpPr txBox="1"/>
          <p:nvPr/>
        </p:nvSpPr>
        <p:spPr>
          <a:xfrm>
            <a:off x="1333087" y="6205672"/>
            <a:ext cx="95258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국가별 주문수와 이윤 모두 미국과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서유럽 지역에서 높은 값을 보임을 확인 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A5F0C-85B1-CB96-A48E-7F6B5417143B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BE432-4BF5-8E09-B68F-D50FC331AD71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004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99C3FF-71B4-36EB-CBE2-817D0E14EF29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 노선에 따른 이익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손해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73DD47-9692-AA18-2B8A-199284AB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0" y="2579372"/>
            <a:ext cx="7148142" cy="2570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D11DE3-6580-6480-707C-86667A823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98" y="5476496"/>
            <a:ext cx="7544454" cy="868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1DE75A-6F96-0655-C69D-3E746E0533E4}"/>
              </a:ext>
            </a:extLst>
          </p:cNvPr>
          <p:cNvSpPr txBox="1"/>
          <p:nvPr/>
        </p:nvSpPr>
        <p:spPr>
          <a:xfrm>
            <a:off x="685698" y="2209196"/>
            <a:ext cx="3605467" cy="3129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손해가 발생한 노선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A8CD0-1A16-698C-5AF8-19D76AC6328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34FAA-E5E4-ABE3-EAB6-BF3358DC0854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871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99C3FF-71B4-36EB-CBE2-817D0E14EF29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 노선에 따른 이익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손해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1DE75A-6F96-0655-C69D-3E746E0533E4}"/>
                  </a:ext>
                </a:extLst>
              </p:cNvPr>
              <p:cNvSpPr txBox="1"/>
              <p:nvPr/>
            </p:nvSpPr>
            <p:spPr>
              <a:xfrm>
                <a:off x="685698" y="2209196"/>
                <a:ext cx="3605467" cy="3129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50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②</m:t>
                    </m:r>
                  </m:oMath>
                </a14:m>
                <a:r>
                  <a:rPr lang="en-US" altLang="ko-KR" sz="1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이익이 발생한 노선</a:t>
                </a:r>
                <a:endPara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1DE75A-6F96-0655-C69D-3E746E053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98" y="2209196"/>
                <a:ext cx="3605467" cy="312971"/>
              </a:xfrm>
              <a:prstGeom prst="rect">
                <a:avLst/>
              </a:prstGeom>
              <a:blipFill>
                <a:blip r:embed="rId2"/>
                <a:stretch>
                  <a:fillRect l="-2365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1A27D003-A304-81F3-BC24-FFEBCD2E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0" y="2579372"/>
            <a:ext cx="7483488" cy="24157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2EF3AB-5C97-9100-2BC2-29EC80F70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98" y="5244350"/>
            <a:ext cx="8439658" cy="926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D65EA3-D62C-4A84-3497-9BB766882722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4ED2E-F196-A6E1-9F17-85F1A6848736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237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99C3FF-71B4-36EB-CBE2-817D0E14EF29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 노선에 따른 이익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손해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80EE2B-2C56-A8AD-831D-027BC82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35" y="2188557"/>
            <a:ext cx="4889330" cy="439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DD9A78-268B-D965-C4C6-D47FA396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82" y="2188557"/>
            <a:ext cx="4937751" cy="439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43F63B-CE22-D5C5-E3C5-3E3BE6CD1A05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A0DAA-52D1-AC2C-97D7-63453A4B4CCC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753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99C3FF-71B4-36EB-CBE2-817D0E14EF29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 노선에 따른 이익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손해 분석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80EE2B-2C56-A8AD-831D-027BC82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35" y="2188557"/>
            <a:ext cx="4889330" cy="439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DD9A78-268B-D965-C4C6-D47FA396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82" y="2188557"/>
            <a:ext cx="4937751" cy="439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18B7DE-30D1-7A2F-ABC5-059668572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"/>
          <a:stretch/>
        </p:blipFill>
        <p:spPr>
          <a:xfrm>
            <a:off x="2047057" y="4318704"/>
            <a:ext cx="1440000" cy="48829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16E84E-5950-45FF-537B-9E0995F0A5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9"/>
          <a:stretch/>
        </p:blipFill>
        <p:spPr>
          <a:xfrm>
            <a:off x="1435555" y="5370772"/>
            <a:ext cx="1440000" cy="5031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4EC560C-756D-EEE5-1F1B-3EBC47898325}"/>
              </a:ext>
            </a:extLst>
          </p:cNvPr>
          <p:cNvGrpSpPr/>
          <p:nvPr/>
        </p:nvGrpSpPr>
        <p:grpSpPr>
          <a:xfrm>
            <a:off x="3447829" y="4525004"/>
            <a:ext cx="315761" cy="1172227"/>
            <a:chOff x="3447829" y="4525004"/>
            <a:chExt cx="315761" cy="1172227"/>
          </a:xfrm>
          <a:solidFill>
            <a:schemeClr val="accent2"/>
          </a:solidFill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0EE1C0A-6911-09F1-9924-4CE0F1A544A5}"/>
                </a:ext>
              </a:extLst>
            </p:cNvPr>
            <p:cNvCxnSpPr>
              <a:cxnSpLocks/>
            </p:cNvCxnSpPr>
            <p:nvPr/>
          </p:nvCxnSpPr>
          <p:spPr>
            <a:xfrm>
              <a:off x="3510303" y="4559054"/>
              <a:ext cx="136599" cy="16756"/>
            </a:xfrm>
            <a:prstGeom prst="line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31821BE-B0A4-8DD6-1779-C798F71259B3}"/>
                </a:ext>
              </a:extLst>
            </p:cNvPr>
            <p:cNvCxnSpPr>
              <a:cxnSpLocks/>
            </p:cNvCxnSpPr>
            <p:nvPr/>
          </p:nvCxnSpPr>
          <p:spPr>
            <a:xfrm>
              <a:off x="3643092" y="4567432"/>
              <a:ext cx="120498" cy="1129799"/>
            </a:xfrm>
            <a:prstGeom prst="line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768E3B6-5E1B-313D-26EC-91AEA28EC71E}"/>
                </a:ext>
              </a:extLst>
            </p:cNvPr>
            <p:cNvSpPr/>
            <p:nvPr/>
          </p:nvSpPr>
          <p:spPr>
            <a:xfrm>
              <a:off x="3447829" y="4525004"/>
              <a:ext cx="78456" cy="756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3A553A3-5247-94BB-0D64-05D17669F66F}"/>
              </a:ext>
            </a:extLst>
          </p:cNvPr>
          <p:cNvGrpSpPr/>
          <p:nvPr/>
        </p:nvGrpSpPr>
        <p:grpSpPr>
          <a:xfrm>
            <a:off x="2844318" y="5588961"/>
            <a:ext cx="678157" cy="75695"/>
            <a:chOff x="2844318" y="5588961"/>
            <a:chExt cx="678157" cy="75695"/>
          </a:xfrm>
          <a:solidFill>
            <a:srgbClr val="00CC99"/>
          </a:solidFill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CD64A7C-1714-AB9D-69F6-1579AE6A66E2}"/>
                </a:ext>
              </a:extLst>
            </p:cNvPr>
            <p:cNvCxnSpPr>
              <a:cxnSpLocks/>
            </p:cNvCxnSpPr>
            <p:nvPr/>
          </p:nvCxnSpPr>
          <p:spPr>
            <a:xfrm>
              <a:off x="2906792" y="5623011"/>
              <a:ext cx="615683" cy="41645"/>
            </a:xfrm>
            <a:prstGeom prst="line">
              <a:avLst/>
            </a:prstGeom>
            <a:grpFill/>
            <a:ln w="19050">
              <a:solidFill>
                <a:srgbClr val="00CC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77B7283-AB01-22A8-12AF-54AE6F6E1EDE}"/>
                </a:ext>
              </a:extLst>
            </p:cNvPr>
            <p:cNvSpPr/>
            <p:nvPr/>
          </p:nvSpPr>
          <p:spPr>
            <a:xfrm>
              <a:off x="2844318" y="5588961"/>
              <a:ext cx="78456" cy="75695"/>
            </a:xfrm>
            <a:prstGeom prst="ellipse">
              <a:avLst/>
            </a:prstGeom>
            <a:grpFill/>
            <a:ln>
              <a:solidFill>
                <a:srgbClr val="00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C1DD3D03-8BB7-6925-5338-73CCA0A904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" r="720"/>
          <a:stretch/>
        </p:blipFill>
        <p:spPr>
          <a:xfrm>
            <a:off x="7527361" y="4454140"/>
            <a:ext cx="1440000" cy="4742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10EDF6E-5315-123A-9B24-CDC834783D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94"/>
          <a:stretch/>
        </p:blipFill>
        <p:spPr>
          <a:xfrm>
            <a:off x="7012849" y="5519263"/>
            <a:ext cx="1440000" cy="4824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A003EC3-CD66-0F74-3A71-6470F7546C90}"/>
              </a:ext>
            </a:extLst>
          </p:cNvPr>
          <p:cNvGrpSpPr/>
          <p:nvPr/>
        </p:nvGrpSpPr>
        <p:grpSpPr>
          <a:xfrm>
            <a:off x="8934229" y="4667755"/>
            <a:ext cx="315761" cy="1178323"/>
            <a:chOff x="3447829" y="4525004"/>
            <a:chExt cx="315761" cy="1178323"/>
          </a:xfrm>
          <a:solidFill>
            <a:schemeClr val="accent2"/>
          </a:solidFill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3128826-8BB1-B90B-196C-E2162F8B8526}"/>
                </a:ext>
              </a:extLst>
            </p:cNvPr>
            <p:cNvCxnSpPr>
              <a:cxnSpLocks/>
            </p:cNvCxnSpPr>
            <p:nvPr/>
          </p:nvCxnSpPr>
          <p:spPr>
            <a:xfrm>
              <a:off x="3510303" y="4559054"/>
              <a:ext cx="136599" cy="16756"/>
            </a:xfrm>
            <a:prstGeom prst="line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3F65099-6FA6-EF13-88FE-40C1F36EC75C}"/>
                </a:ext>
              </a:extLst>
            </p:cNvPr>
            <p:cNvCxnSpPr>
              <a:cxnSpLocks/>
            </p:cNvCxnSpPr>
            <p:nvPr/>
          </p:nvCxnSpPr>
          <p:spPr>
            <a:xfrm>
              <a:off x="3643092" y="4573528"/>
              <a:ext cx="120498" cy="1129799"/>
            </a:xfrm>
            <a:prstGeom prst="line">
              <a:avLst/>
            </a:prstGeom>
            <a:grp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4BA8D30-767A-A474-1205-DFE207F2A684}"/>
                </a:ext>
              </a:extLst>
            </p:cNvPr>
            <p:cNvSpPr/>
            <p:nvPr/>
          </p:nvSpPr>
          <p:spPr>
            <a:xfrm>
              <a:off x="3447829" y="4525004"/>
              <a:ext cx="78456" cy="756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EC9EA0-E032-AC59-EAAA-2D8A51F0E9DD}"/>
              </a:ext>
            </a:extLst>
          </p:cNvPr>
          <p:cNvGrpSpPr/>
          <p:nvPr/>
        </p:nvGrpSpPr>
        <p:grpSpPr>
          <a:xfrm>
            <a:off x="8420855" y="5760473"/>
            <a:ext cx="678157" cy="75695"/>
            <a:chOff x="2844318" y="5588961"/>
            <a:chExt cx="678157" cy="75695"/>
          </a:xfrm>
          <a:solidFill>
            <a:srgbClr val="00CC99"/>
          </a:solidFill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BEA8E96-DCF4-9DA8-675A-0BC0C5566739}"/>
                </a:ext>
              </a:extLst>
            </p:cNvPr>
            <p:cNvCxnSpPr>
              <a:cxnSpLocks/>
            </p:cNvCxnSpPr>
            <p:nvPr/>
          </p:nvCxnSpPr>
          <p:spPr>
            <a:xfrm>
              <a:off x="2906792" y="5623011"/>
              <a:ext cx="615683" cy="41645"/>
            </a:xfrm>
            <a:prstGeom prst="line">
              <a:avLst/>
            </a:prstGeom>
            <a:grpFill/>
            <a:ln w="19050">
              <a:solidFill>
                <a:srgbClr val="00CC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7050BC6-0340-D1FF-2492-2C6C6F897DF7}"/>
                </a:ext>
              </a:extLst>
            </p:cNvPr>
            <p:cNvSpPr/>
            <p:nvPr/>
          </p:nvSpPr>
          <p:spPr>
            <a:xfrm>
              <a:off x="2844318" y="5588961"/>
              <a:ext cx="78456" cy="75695"/>
            </a:xfrm>
            <a:prstGeom prst="ellipse">
              <a:avLst/>
            </a:prstGeom>
            <a:grpFill/>
            <a:ln>
              <a:solidFill>
                <a:srgbClr val="00C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D9BD2D-EC95-EB18-6855-18139D7FBDBF}"/>
              </a:ext>
            </a:extLst>
          </p:cNvPr>
          <p:cNvSpPr txBox="1"/>
          <p:nvPr/>
        </p:nvSpPr>
        <p:spPr>
          <a:xfrm>
            <a:off x="1333087" y="6308116"/>
            <a:ext cx="95258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 노선 비교 시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이익보다 손해가 더 큰 노선이 있음을 확인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CBD3ED-6BC1-AE2C-1A9D-86F41F7366E3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58C28-3534-7BE2-E48F-2EB1EBEA0DDC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국가별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04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FACDA2-DCED-2DA5-1B55-A51B666535E2}"/>
              </a:ext>
            </a:extLst>
          </p:cNvPr>
          <p:cNvSpPr/>
          <p:nvPr/>
        </p:nvSpPr>
        <p:spPr>
          <a:xfrm>
            <a:off x="3037821" y="4084457"/>
            <a:ext cx="4716291" cy="4512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33CC72-D72B-5B32-10BA-83F067471A21}"/>
              </a:ext>
            </a:extLst>
          </p:cNvPr>
          <p:cNvSpPr/>
          <p:nvPr/>
        </p:nvSpPr>
        <p:spPr>
          <a:xfrm>
            <a:off x="506679" y="362973"/>
            <a:ext cx="11340000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106783-35CD-6DC7-C09D-F822D0943886}"/>
              </a:ext>
            </a:extLst>
          </p:cNvPr>
          <p:cNvSpPr/>
          <p:nvPr/>
        </p:nvSpPr>
        <p:spPr>
          <a:xfrm>
            <a:off x="506679" y="6469704"/>
            <a:ext cx="11340000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B97E8-8B3E-12F6-9180-0CF84F06F8DD}"/>
              </a:ext>
            </a:extLst>
          </p:cNvPr>
          <p:cNvSpPr txBox="1"/>
          <p:nvPr/>
        </p:nvSpPr>
        <p:spPr>
          <a:xfrm>
            <a:off x="2624056" y="1865137"/>
            <a:ext cx="6943887" cy="26705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운송 관련 데이터 분석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국가별 운송 분석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AutoNum type="arabicParenR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Shipping Mode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운송 분석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97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977468-B1C3-B31B-73D4-69CEFFF041DE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Shipping mode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CA696-67F7-194A-6D16-AB4F95839BC3}"/>
              </a:ext>
            </a:extLst>
          </p:cNvPr>
          <p:cNvSpPr txBox="1"/>
          <p:nvPr/>
        </p:nvSpPr>
        <p:spPr>
          <a:xfrm>
            <a:off x="1333087" y="2237849"/>
            <a:ext cx="95258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Shipping Mode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배송모드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제품이나 상품을 구매자에게 배송하는 방식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50AF5-4F3F-2E50-A3F5-0D1D0A128A58}"/>
              </a:ext>
            </a:extLst>
          </p:cNvPr>
          <p:cNvGrpSpPr/>
          <p:nvPr/>
        </p:nvGrpSpPr>
        <p:grpSpPr>
          <a:xfrm>
            <a:off x="789991" y="2892633"/>
            <a:ext cx="2556590" cy="639042"/>
            <a:chOff x="979713" y="3256383"/>
            <a:chExt cx="2556590" cy="63904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C3A6A3E-FDFA-9732-D320-5AD2E377CC41}"/>
                </a:ext>
              </a:extLst>
            </p:cNvPr>
            <p:cNvSpPr/>
            <p:nvPr/>
          </p:nvSpPr>
          <p:spPr>
            <a:xfrm>
              <a:off x="979715" y="3256383"/>
              <a:ext cx="2556588" cy="63904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5DC346-4A39-5081-38B6-734A0840A157}"/>
                </a:ext>
              </a:extLst>
            </p:cNvPr>
            <p:cNvSpPr txBox="1"/>
            <p:nvPr/>
          </p:nvSpPr>
          <p:spPr>
            <a:xfrm>
              <a:off x="979713" y="3435310"/>
              <a:ext cx="255658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Same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Day (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당일배송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7E4A00-7111-1809-EAC9-42B2BAF24A8B}"/>
              </a:ext>
            </a:extLst>
          </p:cNvPr>
          <p:cNvGrpSpPr/>
          <p:nvPr/>
        </p:nvGrpSpPr>
        <p:grpSpPr>
          <a:xfrm>
            <a:off x="789992" y="3790141"/>
            <a:ext cx="2556589" cy="639042"/>
            <a:chOff x="979714" y="4098035"/>
            <a:chExt cx="2556589" cy="63904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9D184F8-CFCA-3AE2-01E9-32786FBA19A9}"/>
                </a:ext>
              </a:extLst>
            </p:cNvPr>
            <p:cNvSpPr/>
            <p:nvPr/>
          </p:nvSpPr>
          <p:spPr>
            <a:xfrm>
              <a:off x="979715" y="4098035"/>
              <a:ext cx="2556588" cy="63904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E81295-483A-481C-D502-4E97B49144A8}"/>
                </a:ext>
              </a:extLst>
            </p:cNvPr>
            <p:cNvSpPr txBox="1"/>
            <p:nvPr/>
          </p:nvSpPr>
          <p:spPr>
            <a:xfrm>
              <a:off x="979714" y="4279056"/>
              <a:ext cx="255658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First Class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C34EB0-7C45-07BE-A10F-D9297E72A636}"/>
              </a:ext>
            </a:extLst>
          </p:cNvPr>
          <p:cNvGrpSpPr/>
          <p:nvPr/>
        </p:nvGrpSpPr>
        <p:grpSpPr>
          <a:xfrm>
            <a:off x="789992" y="4761149"/>
            <a:ext cx="2556589" cy="639042"/>
            <a:chOff x="979714" y="4098035"/>
            <a:chExt cx="2556589" cy="63904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41DF768-1AEB-BB54-591A-849F83EB6921}"/>
                </a:ext>
              </a:extLst>
            </p:cNvPr>
            <p:cNvSpPr/>
            <p:nvPr/>
          </p:nvSpPr>
          <p:spPr>
            <a:xfrm>
              <a:off x="979715" y="4098035"/>
              <a:ext cx="2556588" cy="639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E52F45-5611-9583-A541-6F64FDB6B0F3}"/>
                </a:ext>
              </a:extLst>
            </p:cNvPr>
            <p:cNvSpPr txBox="1"/>
            <p:nvPr/>
          </p:nvSpPr>
          <p:spPr>
            <a:xfrm>
              <a:off x="979714" y="4279056"/>
              <a:ext cx="2556587" cy="27699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Second Class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460078-D102-D82A-2D4A-224D6B3F44C6}"/>
              </a:ext>
            </a:extLst>
          </p:cNvPr>
          <p:cNvGrpSpPr/>
          <p:nvPr/>
        </p:nvGrpSpPr>
        <p:grpSpPr>
          <a:xfrm>
            <a:off x="789992" y="5735730"/>
            <a:ext cx="2556589" cy="639042"/>
            <a:chOff x="979714" y="4098035"/>
            <a:chExt cx="2556589" cy="63904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54B0030-D9B1-E33A-5F02-FE6560FA8F30}"/>
                </a:ext>
              </a:extLst>
            </p:cNvPr>
            <p:cNvSpPr/>
            <p:nvPr/>
          </p:nvSpPr>
          <p:spPr>
            <a:xfrm>
              <a:off x="979715" y="4098035"/>
              <a:ext cx="2556588" cy="6390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1FC91C-EE2A-5439-6686-42B62F3E62A7}"/>
                </a:ext>
              </a:extLst>
            </p:cNvPr>
            <p:cNvSpPr txBox="1"/>
            <p:nvPr/>
          </p:nvSpPr>
          <p:spPr>
            <a:xfrm>
              <a:off x="979714" y="4279056"/>
              <a:ext cx="2556587" cy="27699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Standard Class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08A1725-2685-DA90-B632-D9FE416B6A23}"/>
              </a:ext>
            </a:extLst>
          </p:cNvPr>
          <p:cNvSpPr txBox="1"/>
          <p:nvPr/>
        </p:nvSpPr>
        <p:spPr>
          <a:xfrm>
            <a:off x="3627063" y="2965975"/>
            <a:ext cx="777494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주문한 당일에 배송 받을 수 있는 즉시 배송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빠른 배송 옵션 중 하나이지만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일반적으로 높은 추가 비용이 부과될 수 있음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1058F1-D095-2BAA-6FB2-A563FEFC6EBA}"/>
              </a:ext>
            </a:extLst>
          </p:cNvPr>
          <p:cNvSpPr txBox="1"/>
          <p:nvPr/>
        </p:nvSpPr>
        <p:spPr>
          <a:xfrm>
            <a:off x="3627063" y="3830803"/>
            <a:ext cx="777494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일반적으로 빠른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일로 예정된 배송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 배송보다 빠른 배송을 제공하며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높은 운송료가 부과될 수 있음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D1EA6A-87A1-4FC7-8CAE-36D46B74391A}"/>
              </a:ext>
            </a:extLst>
          </p:cNvPr>
          <p:cNvSpPr txBox="1"/>
          <p:nvPr/>
        </p:nvSpPr>
        <p:spPr>
          <a:xfrm>
            <a:off x="3627063" y="4801818"/>
            <a:ext cx="777494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 기간이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일로 예정된 배송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일반적으로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 Class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비해 배송 시간이 조금 더 걸리며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비교적 운송료가 더 낮을 수 있음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D93C90-350C-5D9E-E2B5-9167F41FAEE7}"/>
              </a:ext>
            </a:extLst>
          </p:cNvPr>
          <p:cNvSpPr txBox="1"/>
          <p:nvPr/>
        </p:nvSpPr>
        <p:spPr>
          <a:xfrm>
            <a:off x="3627063" y="5772833"/>
            <a:ext cx="777494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 기간이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일로 예정된 배송 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일반적으로 사용되는 배송 옵션으로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보통 비교적 합리적인 가격과 표준 배송 시간을 제공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8956BC-0CA8-33C6-7EA9-B5A8AABA40E7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용어 설명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8E25D-C1E7-A36D-272C-A26A51C9BE71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213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6958F3-EE05-8BAC-2017-79FE0A4C9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89"/>
          <a:stretch/>
        </p:blipFill>
        <p:spPr>
          <a:xfrm>
            <a:off x="5165766" y="2035358"/>
            <a:ext cx="6904900" cy="42869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88956BC-0CA8-33C6-7EA9-B5A8AABA40E7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주문에 따른 배송 상태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F74CB2-AE67-18FB-7495-A40FEAA4D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0" y="2269582"/>
            <a:ext cx="5353500" cy="141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9E85A5-77CD-E48A-BDAD-488258A8639E}"/>
              </a:ext>
            </a:extLst>
          </p:cNvPr>
          <p:cNvSpPr txBox="1"/>
          <p:nvPr/>
        </p:nvSpPr>
        <p:spPr>
          <a:xfrm>
            <a:off x="782932" y="4569349"/>
            <a:ext cx="5018181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Shipping mode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별로 차이가 있는 지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FDF9E-F3CF-7035-0C82-9B6B52216ACA}"/>
              </a:ext>
            </a:extLst>
          </p:cNvPr>
          <p:cNvSpPr txBox="1"/>
          <p:nvPr/>
        </p:nvSpPr>
        <p:spPr>
          <a:xfrm>
            <a:off x="823365" y="3972631"/>
            <a:ext cx="493731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배송된 건 수 중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절반이 넘는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54.8%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지연 배송된 것을 확인 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51DF2-4E62-8D47-6475-C50CF48F05E7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FA44F-D6A7-3FAD-FF19-6700B8D5C7AF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Shipping mode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833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BD5806-FC6B-2A13-35E1-F7AB7585C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18" y="2343056"/>
            <a:ext cx="5591648" cy="1778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E71017-EB61-9141-2B9E-8E73C1623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9"/>
          <a:stretch/>
        </p:blipFill>
        <p:spPr>
          <a:xfrm>
            <a:off x="6233160" y="2036463"/>
            <a:ext cx="5684923" cy="4170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4333BD-E709-A15A-7D93-8CD826230C3E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Shipping mode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현황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79281-ACC3-917F-6F9D-ECB6959F33FF}"/>
              </a:ext>
            </a:extLst>
          </p:cNvPr>
          <p:cNvSpPr txBox="1"/>
          <p:nvPr/>
        </p:nvSpPr>
        <p:spPr>
          <a:xfrm>
            <a:off x="632862" y="4312714"/>
            <a:ext cx="493731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고객들은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Standard Class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59.7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%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가장 많이 이용하고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Same Day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5.39%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가장 적게 이용함을 확인함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597F8-C535-1667-A467-5CA4899E3A6F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CD0C-04DC-1031-3C6A-8A9CEE2B6AB1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Shipping mode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308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88956BC-0CA8-33C6-7EA9-B5A8AABA40E7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Shipping mode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배송 결과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754DD6-BD7A-0A1C-0AD4-C8DD8848B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8"/>
          <a:stretch/>
        </p:blipFill>
        <p:spPr>
          <a:xfrm>
            <a:off x="742501" y="2265513"/>
            <a:ext cx="6624000" cy="2093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178E77-6493-2A81-FC16-66D06A01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0" y="4472163"/>
            <a:ext cx="5396682" cy="17944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4C7A9F-B074-7057-6277-AAE4CC793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845" y="4472163"/>
            <a:ext cx="3749152" cy="13531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C0C356-AD8F-CC45-8465-B2025CF3F381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48A83-E8C9-5E41-76E2-A6E30ECFF6CE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Shipping mode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95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공장, 재고, 대량 생산이(가) 표시된 사진&#10;&#10;자동 생성된 설명">
            <a:extLst>
              <a:ext uri="{FF2B5EF4-FFF2-40B4-BE49-F238E27FC236}">
                <a16:creationId xmlns:a16="http://schemas.microsoft.com/office/drawing/2014/main" id="{C4C88E76-572A-2111-2892-61D1F012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6" r="19166"/>
          <a:stretch/>
        </p:blipFill>
        <p:spPr>
          <a:xfrm>
            <a:off x="-1" y="-1"/>
            <a:ext cx="5236533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8B2264-7EBA-AB09-2B54-DEAAB2E0E2A3}"/>
              </a:ext>
            </a:extLst>
          </p:cNvPr>
          <p:cNvSpPr txBox="1"/>
          <p:nvPr/>
        </p:nvSpPr>
        <p:spPr>
          <a:xfrm>
            <a:off x="7782858" y="3428999"/>
            <a:ext cx="4712677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</a:t>
            </a:r>
            <a:endParaRPr 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83FCB5-87C0-013C-86FD-52F65B8282ED}"/>
              </a:ext>
            </a:extLst>
          </p:cNvPr>
          <p:cNvSpPr/>
          <p:nvPr/>
        </p:nvSpPr>
        <p:spPr>
          <a:xfrm>
            <a:off x="5875848" y="362973"/>
            <a:ext cx="5684668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4641B-024D-BE4E-116E-86FE8977AD38}"/>
              </a:ext>
            </a:extLst>
          </p:cNvPr>
          <p:cNvSpPr txBox="1"/>
          <p:nvPr/>
        </p:nvSpPr>
        <p:spPr>
          <a:xfrm>
            <a:off x="6121793" y="1994412"/>
            <a:ext cx="975360" cy="25545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BF3B77A-0CF6-3048-1EA2-C418AF84D42D}"/>
              </a:ext>
            </a:extLst>
          </p:cNvPr>
          <p:cNvSpPr/>
          <p:nvPr/>
        </p:nvSpPr>
        <p:spPr>
          <a:xfrm>
            <a:off x="0" y="0"/>
            <a:ext cx="5255362" cy="6858000"/>
          </a:xfrm>
          <a:prstGeom prst="rect">
            <a:avLst/>
          </a:prstGeom>
          <a:solidFill>
            <a:srgbClr val="0830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30D6F0-9659-6380-96B6-0D60A64C3C28}"/>
              </a:ext>
            </a:extLst>
          </p:cNvPr>
          <p:cNvSpPr/>
          <p:nvPr/>
        </p:nvSpPr>
        <p:spPr>
          <a:xfrm>
            <a:off x="5875848" y="6469704"/>
            <a:ext cx="5684668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197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88956BC-0CA8-33C6-7EA9-B5A8AABA40E7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Shipping mode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배송 결과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5E62C-3EBB-C2D8-3644-F165C0B9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18" y="2327256"/>
            <a:ext cx="5930402" cy="37051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A915F2-659D-50AC-A4AD-5DB06FF1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87" y="2327256"/>
            <a:ext cx="4167826" cy="40588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819BC0-252B-A590-2A19-F06842DEB8B1}"/>
              </a:ext>
            </a:extLst>
          </p:cNvPr>
          <p:cNvSpPr txBox="1"/>
          <p:nvPr/>
        </p:nvSpPr>
        <p:spPr>
          <a:xfrm>
            <a:off x="1333087" y="6308116"/>
            <a:ext cx="9525825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 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지연 배송이 압도적임을 확인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C5B0B-4269-6CE8-AA29-3B78B104E185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5B67D-0C50-1930-2660-CBDC34EBECC1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Shipping mode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624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88956BC-0CA8-33C6-7EA9-B5A8AABA40E7}"/>
              </a:ext>
            </a:extLst>
          </p:cNvPr>
          <p:cNvSpPr txBox="1"/>
          <p:nvPr/>
        </p:nvSpPr>
        <p:spPr>
          <a:xfrm>
            <a:off x="516118" y="1824241"/>
            <a:ext cx="3605467" cy="32169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Shipping mode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delivery risk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B44F0F-7A4B-9048-64FD-163BAF1E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7" y="2266432"/>
            <a:ext cx="8789144" cy="25383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DA4B17-2B0A-4B64-DAC8-95FA2482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87" y="4804772"/>
            <a:ext cx="10222001" cy="1091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33A38-1AB3-9F5C-55BD-C89EACA339C0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CC859-0B59-B259-171E-F3BB6DDFF8DC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Shipping mode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8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2258B4-8881-A431-C49E-E18E916D40E1}"/>
              </a:ext>
            </a:extLst>
          </p:cNvPr>
          <p:cNvSpPr/>
          <p:nvPr/>
        </p:nvSpPr>
        <p:spPr>
          <a:xfrm>
            <a:off x="625834" y="5357657"/>
            <a:ext cx="4716291" cy="364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88956BC-0CA8-33C6-7EA9-B5A8AABA40E7}"/>
              </a:ext>
            </a:extLst>
          </p:cNvPr>
          <p:cNvSpPr txBox="1"/>
          <p:nvPr/>
        </p:nvSpPr>
        <p:spPr>
          <a:xfrm>
            <a:off x="516118" y="1818182"/>
            <a:ext cx="3605467" cy="333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Shipping mode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delivery risk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E2EFE2-5F04-05CD-3D6F-53FF6A28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92" y="1581559"/>
            <a:ext cx="6060190" cy="4762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BECEB-9751-7C0E-4CA0-A85665C9EF1D}"/>
              </a:ext>
            </a:extLst>
          </p:cNvPr>
          <p:cNvSpPr txBox="1"/>
          <p:nvPr/>
        </p:nvSpPr>
        <p:spPr>
          <a:xfrm>
            <a:off x="625834" y="5308481"/>
            <a:ext cx="5018181" cy="3755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 Class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개선이 필요함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E6615-08B9-5741-126D-267CA6AA69E5}"/>
              </a:ext>
            </a:extLst>
          </p:cNvPr>
          <p:cNvSpPr txBox="1"/>
          <p:nvPr/>
        </p:nvSpPr>
        <p:spPr>
          <a:xfrm>
            <a:off x="625834" y="4402473"/>
            <a:ext cx="4716291" cy="492443"/>
          </a:xfrm>
          <a:prstGeom prst="rect">
            <a:avLst/>
          </a:prstGeom>
          <a:noFill/>
          <a:ln w="28575">
            <a:solidFill>
              <a:srgbClr val="DEEBF7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 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건들은 취소되거나 늦은 경우 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Second 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늦게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배송될 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기간의 범위도 매우 넓음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605F3-9C49-DF48-4D7C-E4F333036AC0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1F7D3-5696-49F6-57BF-10B4B1BEA33D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Shipping mode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운송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80C88-58CC-E7F8-1A35-16BC55366C0B}"/>
              </a:ext>
            </a:extLst>
          </p:cNvPr>
          <p:cNvSpPr txBox="1"/>
          <p:nvPr/>
        </p:nvSpPr>
        <p:spPr>
          <a:xfrm>
            <a:off x="573291" y="2750266"/>
            <a:ext cx="4937316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Same day (0 Day) 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당일로 예정된 즉시 배송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Frist Class (1 Day)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일로 예정된 배송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Second Class (2 Day) : 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일로 예정된 배송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Standard Class (4 Day)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일로 예정된 배송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F062-95D9-4CF4-6D8F-29FDDD93FD07}"/>
              </a:ext>
            </a:extLst>
          </p:cNvPr>
          <p:cNvSpPr txBox="1"/>
          <p:nvPr/>
        </p:nvSpPr>
        <p:spPr>
          <a:xfrm>
            <a:off x="6177871" y="5684033"/>
            <a:ext cx="740232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1167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Same</a:t>
            </a:r>
          </a:p>
          <a:p>
            <a:pPr algn="ctr"/>
            <a:r>
              <a:rPr lang="en-US" altLang="ko-KR" sz="1600" dirty="0">
                <a:solidFill>
                  <a:srgbClr val="1167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36514-0A8A-D9BF-FB14-A5BE96600F42}"/>
              </a:ext>
            </a:extLst>
          </p:cNvPr>
          <p:cNvSpPr txBox="1"/>
          <p:nvPr/>
        </p:nvSpPr>
        <p:spPr>
          <a:xfrm>
            <a:off x="7350898" y="5684033"/>
            <a:ext cx="74023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1167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CC4E1-AED6-62D2-AD4B-247589C2A62C}"/>
              </a:ext>
            </a:extLst>
          </p:cNvPr>
          <p:cNvSpPr txBox="1"/>
          <p:nvPr/>
        </p:nvSpPr>
        <p:spPr>
          <a:xfrm>
            <a:off x="8523925" y="5684033"/>
            <a:ext cx="74023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1167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81A02E-42B6-4E64-4F8C-8F6628655788}"/>
              </a:ext>
            </a:extLst>
          </p:cNvPr>
          <p:cNvSpPr txBox="1"/>
          <p:nvPr/>
        </p:nvSpPr>
        <p:spPr>
          <a:xfrm>
            <a:off x="11051588" y="5698328"/>
            <a:ext cx="89786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rgbClr val="1167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1652130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6624000" cy="78751"/>
            <a:chOff x="0" y="1049009"/>
            <a:chExt cx="6624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6624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D12883-1F12-F7C2-37CD-99C7C0E50D1F}"/>
              </a:ext>
            </a:extLst>
          </p:cNvPr>
          <p:cNvSpPr txBox="1"/>
          <p:nvPr/>
        </p:nvSpPr>
        <p:spPr>
          <a:xfrm>
            <a:off x="329520" y="1626918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8AC02B4-7C76-6CA2-3BD2-18EFF8B23A76}"/>
              </a:ext>
            </a:extLst>
          </p:cNvPr>
          <p:cNvSpPr/>
          <p:nvPr/>
        </p:nvSpPr>
        <p:spPr>
          <a:xfrm>
            <a:off x="403935" y="2156057"/>
            <a:ext cx="10080000" cy="936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1A4CC-A292-49D1-6CBB-E5E9B33CFBB2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분석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관련 분석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14030-B7E2-F4EE-04E9-17616AA1F059}"/>
              </a:ext>
            </a:extLst>
          </p:cNvPr>
          <p:cNvSpPr txBox="1"/>
          <p:nvPr/>
        </p:nvSpPr>
        <p:spPr>
          <a:xfrm>
            <a:off x="558494" y="2316280"/>
            <a:ext cx="977088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수와 이익 모두 높았던 미국과 서유럽에 대하여 물류센터 증설하여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해당 지역에서 주문하는 고객이 빠른 배송을 받을 수 있는 환경을 구축해야 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85DA337-3252-1E4F-9A1E-69AFB49D8A8D}"/>
              </a:ext>
            </a:extLst>
          </p:cNvPr>
          <p:cNvSpPr/>
          <p:nvPr/>
        </p:nvSpPr>
        <p:spPr>
          <a:xfrm>
            <a:off x="403935" y="3297944"/>
            <a:ext cx="10080000" cy="936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9D305-971C-FC33-1A2E-95F0DCB036FB}"/>
              </a:ext>
            </a:extLst>
          </p:cNvPr>
          <p:cNvSpPr txBox="1"/>
          <p:nvPr/>
        </p:nvSpPr>
        <p:spPr>
          <a:xfrm>
            <a:off x="558494" y="3458167"/>
            <a:ext cx="977088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노선들과 비교하여 손해가 높은 노선을 줄여서 손실을 막고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이익이 높은 노선은 증축하여 이익을 극대화해야 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A68CF8-FF42-759D-0DB4-47A4C97BA70E}"/>
              </a:ext>
            </a:extLst>
          </p:cNvPr>
          <p:cNvSpPr/>
          <p:nvPr/>
        </p:nvSpPr>
        <p:spPr>
          <a:xfrm>
            <a:off x="403935" y="4455545"/>
            <a:ext cx="10080000" cy="936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B2FA0-0283-3465-FDAA-9863F938E780}"/>
              </a:ext>
            </a:extLst>
          </p:cNvPr>
          <p:cNvSpPr txBox="1"/>
          <p:nvPr/>
        </p:nvSpPr>
        <p:spPr>
          <a:xfrm>
            <a:off x="558494" y="4615768"/>
            <a:ext cx="977088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유독 배송 지연이 많았던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 Class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Second Class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대하여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정확한 문제파악을 통한 개선이 필요하다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0343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공장, 재고, 대량 생산이(가) 표시된 사진&#10;&#10;자동 생성된 설명">
            <a:extLst>
              <a:ext uri="{FF2B5EF4-FFF2-40B4-BE49-F238E27FC236}">
                <a16:creationId xmlns:a16="http://schemas.microsoft.com/office/drawing/2014/main" id="{C4C88E76-572A-2111-2892-61D1F012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6" r="19166"/>
          <a:stretch/>
        </p:blipFill>
        <p:spPr>
          <a:xfrm>
            <a:off x="-1" y="-1"/>
            <a:ext cx="5236533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8B2264-7EBA-AB09-2B54-DEAAB2E0E2A3}"/>
              </a:ext>
            </a:extLst>
          </p:cNvPr>
          <p:cNvSpPr txBox="1"/>
          <p:nvPr/>
        </p:nvSpPr>
        <p:spPr>
          <a:xfrm>
            <a:off x="7720642" y="3499336"/>
            <a:ext cx="4504138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결론</a:t>
            </a:r>
            <a:endParaRPr 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83FCB5-87C0-013C-86FD-52F65B8282ED}"/>
              </a:ext>
            </a:extLst>
          </p:cNvPr>
          <p:cNvSpPr/>
          <p:nvPr/>
        </p:nvSpPr>
        <p:spPr>
          <a:xfrm>
            <a:off x="5875848" y="362973"/>
            <a:ext cx="5684668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4641B-024D-BE4E-116E-86FE8977AD38}"/>
              </a:ext>
            </a:extLst>
          </p:cNvPr>
          <p:cNvSpPr txBox="1"/>
          <p:nvPr/>
        </p:nvSpPr>
        <p:spPr>
          <a:xfrm>
            <a:off x="6096000" y="2151726"/>
            <a:ext cx="975360" cy="25545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BF3B77A-0CF6-3048-1EA2-C418AF84D42D}"/>
              </a:ext>
            </a:extLst>
          </p:cNvPr>
          <p:cNvSpPr/>
          <p:nvPr/>
        </p:nvSpPr>
        <p:spPr>
          <a:xfrm>
            <a:off x="0" y="0"/>
            <a:ext cx="5255362" cy="6858000"/>
          </a:xfrm>
          <a:prstGeom prst="rect">
            <a:avLst/>
          </a:prstGeom>
          <a:solidFill>
            <a:srgbClr val="0830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30D6F0-9659-6380-96B6-0D60A64C3C28}"/>
              </a:ext>
            </a:extLst>
          </p:cNvPr>
          <p:cNvSpPr/>
          <p:nvPr/>
        </p:nvSpPr>
        <p:spPr>
          <a:xfrm>
            <a:off x="5875848" y="6469704"/>
            <a:ext cx="5684668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20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결론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3096000" cy="78751"/>
            <a:chOff x="0" y="1049009"/>
            <a:chExt cx="3096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3096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19D2863-8948-497C-7669-6A7780D5EA42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영업이익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354909-D141-3078-D0B4-26C04225A831}"/>
              </a:ext>
            </a:extLst>
          </p:cNvPr>
          <p:cNvGrpSpPr/>
          <p:nvPr/>
        </p:nvGrpSpPr>
        <p:grpSpPr>
          <a:xfrm>
            <a:off x="445665" y="1904415"/>
            <a:ext cx="9919712" cy="400110"/>
            <a:chOff x="445665" y="2099724"/>
            <a:chExt cx="9919712" cy="40011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0C481B6-6C77-1B03-1380-586232806474}"/>
                </a:ext>
              </a:extLst>
            </p:cNvPr>
            <p:cNvSpPr/>
            <p:nvPr/>
          </p:nvSpPr>
          <p:spPr>
            <a:xfrm>
              <a:off x="445665" y="2099724"/>
              <a:ext cx="9919712" cy="40011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F050A4-95CD-83C2-AFFD-521CE9ED3A46}"/>
                </a:ext>
              </a:extLst>
            </p:cNvPr>
            <p:cNvSpPr txBox="1"/>
            <p:nvPr/>
          </p:nvSpPr>
          <p:spPr>
            <a:xfrm>
              <a:off x="520080" y="2111439"/>
              <a:ext cx="9770882" cy="3338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기업에서는 목적에 부합하게 할인율을 설정해야 한다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F17CE2F-86AC-A9D2-0E87-E9389F8CF02B}"/>
              </a:ext>
            </a:extLst>
          </p:cNvPr>
          <p:cNvSpPr txBox="1"/>
          <p:nvPr/>
        </p:nvSpPr>
        <p:spPr>
          <a:xfrm>
            <a:off x="371250" y="4007801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925750-D343-1D54-E256-7B2A6947B9A3}"/>
              </a:ext>
            </a:extLst>
          </p:cNvPr>
          <p:cNvGrpSpPr/>
          <p:nvPr/>
        </p:nvGrpSpPr>
        <p:grpSpPr>
          <a:xfrm>
            <a:off x="445665" y="2455340"/>
            <a:ext cx="9919712" cy="637012"/>
            <a:chOff x="445665" y="2622635"/>
            <a:chExt cx="9919712" cy="63701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58B1DDE-7ED3-DA82-1793-15D7756A72A7}"/>
                </a:ext>
              </a:extLst>
            </p:cNvPr>
            <p:cNvSpPr/>
            <p:nvPr/>
          </p:nvSpPr>
          <p:spPr>
            <a:xfrm>
              <a:off x="445665" y="2622635"/>
              <a:ext cx="9919712" cy="63701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C2669B-74DA-AB26-2817-B1AE834B8A65}"/>
                </a:ext>
              </a:extLst>
            </p:cNvPr>
            <p:cNvSpPr txBox="1"/>
            <p:nvPr/>
          </p:nvSpPr>
          <p:spPr>
            <a:xfrm>
              <a:off x="520080" y="2700165"/>
              <a:ext cx="977088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순이익률이 높은 상품이 판매량이 저조하므로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할인과 같은 추가적인 대안을 통해 판매량을 올리기 위한 전략을 수립해야 한다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7FC75C-95AC-23AE-BB1D-37D683178986}"/>
              </a:ext>
            </a:extLst>
          </p:cNvPr>
          <p:cNvGrpSpPr/>
          <p:nvPr/>
        </p:nvGrpSpPr>
        <p:grpSpPr>
          <a:xfrm>
            <a:off x="445665" y="3243167"/>
            <a:ext cx="9919712" cy="653289"/>
            <a:chOff x="445665" y="3577757"/>
            <a:chExt cx="9919712" cy="65328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D80CD13-D7F6-A3FA-F873-FFE70A90116F}"/>
                </a:ext>
              </a:extLst>
            </p:cNvPr>
            <p:cNvSpPr/>
            <p:nvPr/>
          </p:nvSpPr>
          <p:spPr>
            <a:xfrm>
              <a:off x="445665" y="3577757"/>
              <a:ext cx="9919712" cy="65328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31D347-B7DE-B81D-C8FB-30111AB52ECB}"/>
                </a:ext>
              </a:extLst>
            </p:cNvPr>
            <p:cNvSpPr txBox="1"/>
            <p:nvPr/>
          </p:nvSpPr>
          <p:spPr>
            <a:xfrm>
              <a:off x="520080" y="3668361"/>
              <a:ext cx="977088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판매량이 매우 저조하고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오히려 손실이 발생하는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가지 항목은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 중단과 같은 방안을 통해 회사의 손실을 최소화해야 한다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DB863D-A62C-6C38-29AE-A7779B45F56C}"/>
              </a:ext>
            </a:extLst>
          </p:cNvPr>
          <p:cNvGrpSpPr/>
          <p:nvPr/>
        </p:nvGrpSpPr>
        <p:grpSpPr>
          <a:xfrm>
            <a:off x="445665" y="5230769"/>
            <a:ext cx="9919712" cy="637012"/>
            <a:chOff x="445665" y="2622635"/>
            <a:chExt cx="9919712" cy="637012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C6D5F59-EB34-A3FA-BDDC-F49146A55BE9}"/>
                </a:ext>
              </a:extLst>
            </p:cNvPr>
            <p:cNvSpPr/>
            <p:nvPr/>
          </p:nvSpPr>
          <p:spPr>
            <a:xfrm>
              <a:off x="445665" y="2622635"/>
              <a:ext cx="9919712" cy="63701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06F0FD-B86F-6AED-B237-9C2A515265EE}"/>
                </a:ext>
              </a:extLst>
            </p:cNvPr>
            <p:cNvSpPr txBox="1"/>
            <p:nvPr/>
          </p:nvSpPr>
          <p:spPr>
            <a:xfrm>
              <a:off x="520080" y="2700165"/>
              <a:ext cx="977088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다른 노선들과 비교하여 손해가 높은 노선을 줄여서 손실을 막고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이익이 높은 노선은 증축하여 이익을 극대화해야 한다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479B69E-094D-DD11-DCD8-F3F343835526}"/>
              </a:ext>
            </a:extLst>
          </p:cNvPr>
          <p:cNvGrpSpPr/>
          <p:nvPr/>
        </p:nvGrpSpPr>
        <p:grpSpPr>
          <a:xfrm>
            <a:off x="445665" y="5996758"/>
            <a:ext cx="9919712" cy="653289"/>
            <a:chOff x="445665" y="3577757"/>
            <a:chExt cx="9919712" cy="653289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DB16316-0D1F-B00B-0C54-EE63199448DE}"/>
                </a:ext>
              </a:extLst>
            </p:cNvPr>
            <p:cNvSpPr/>
            <p:nvPr/>
          </p:nvSpPr>
          <p:spPr>
            <a:xfrm>
              <a:off x="445665" y="3577757"/>
              <a:ext cx="9919712" cy="65328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DB6A74-C0AB-937E-5831-B804B05BC9C7}"/>
                </a:ext>
              </a:extLst>
            </p:cNvPr>
            <p:cNvSpPr txBox="1"/>
            <p:nvPr/>
          </p:nvSpPr>
          <p:spPr>
            <a:xfrm>
              <a:off x="520080" y="3668361"/>
              <a:ext cx="977088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유독 배송 지연이 많았던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First Class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Second Class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대하여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정확한 문제파악을 통한 개선이 필요하다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CC1198F-7310-AB39-E24F-C525CD72BC19}"/>
              </a:ext>
            </a:extLst>
          </p:cNvPr>
          <p:cNvGrpSpPr/>
          <p:nvPr/>
        </p:nvGrpSpPr>
        <p:grpSpPr>
          <a:xfrm>
            <a:off x="445665" y="4478153"/>
            <a:ext cx="9919712" cy="637012"/>
            <a:chOff x="445665" y="2622635"/>
            <a:chExt cx="9919712" cy="637012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24411534-1C0B-F2E4-47CB-1A8809C4DC0D}"/>
                </a:ext>
              </a:extLst>
            </p:cNvPr>
            <p:cNvSpPr/>
            <p:nvPr/>
          </p:nvSpPr>
          <p:spPr>
            <a:xfrm>
              <a:off x="445665" y="2622635"/>
              <a:ext cx="9919712" cy="63701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FB32C4-F482-702D-3AF8-08E98C2920D9}"/>
                </a:ext>
              </a:extLst>
            </p:cNvPr>
            <p:cNvSpPr txBox="1"/>
            <p:nvPr/>
          </p:nvSpPr>
          <p:spPr>
            <a:xfrm>
              <a:off x="520080" y="2700165"/>
              <a:ext cx="977088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 수와 이익 모두 높았던 미국과 서유럽에 대하여 물류센터 증설하여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해당 지역에서 주문하는 고객이 빠른 배송을 받을 수 있는 환경을 구축해야 한다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240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결론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3096000" cy="78751"/>
            <a:chOff x="0" y="1049009"/>
            <a:chExt cx="3096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3096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19D2863-8948-497C-7669-6A7780D5EA42}"/>
              </a:ext>
            </a:extLst>
          </p:cNvPr>
          <p:cNvSpPr txBox="1"/>
          <p:nvPr/>
        </p:nvSpPr>
        <p:spPr>
          <a:xfrm>
            <a:off x="329520" y="1381504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영업이익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354909-D141-3078-D0B4-26C04225A831}"/>
              </a:ext>
            </a:extLst>
          </p:cNvPr>
          <p:cNvGrpSpPr/>
          <p:nvPr/>
        </p:nvGrpSpPr>
        <p:grpSpPr>
          <a:xfrm>
            <a:off x="445665" y="1904415"/>
            <a:ext cx="9919712" cy="400110"/>
            <a:chOff x="445665" y="2099724"/>
            <a:chExt cx="9919712" cy="400110"/>
          </a:xfrm>
          <a:solidFill>
            <a:srgbClr val="E2F0D9"/>
          </a:solidFill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0C481B6-6C77-1B03-1380-586232806474}"/>
                </a:ext>
              </a:extLst>
            </p:cNvPr>
            <p:cNvSpPr/>
            <p:nvPr/>
          </p:nvSpPr>
          <p:spPr>
            <a:xfrm>
              <a:off x="445665" y="2099724"/>
              <a:ext cx="9919712" cy="400110"/>
            </a:xfrm>
            <a:prstGeom prst="roundRect">
              <a:avLst/>
            </a:prstGeom>
            <a:grpFill/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F050A4-95CD-83C2-AFFD-521CE9ED3A46}"/>
                </a:ext>
              </a:extLst>
            </p:cNvPr>
            <p:cNvSpPr txBox="1"/>
            <p:nvPr/>
          </p:nvSpPr>
          <p:spPr>
            <a:xfrm>
              <a:off x="520080" y="2111439"/>
              <a:ext cx="9770882" cy="333809"/>
            </a:xfrm>
            <a:prstGeom prst="rect">
              <a:avLst/>
            </a:prstGeom>
            <a:grpFill/>
            <a:ln>
              <a:solidFill>
                <a:srgbClr val="E2F0D9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할인 및 매출 증대 전략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F17CE2F-86AC-A9D2-0E87-E9389F8CF02B}"/>
              </a:ext>
            </a:extLst>
          </p:cNvPr>
          <p:cNvSpPr txBox="1"/>
          <p:nvPr/>
        </p:nvSpPr>
        <p:spPr>
          <a:xfrm>
            <a:off x="371250" y="4114892"/>
            <a:ext cx="5076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79B8D0-6FE7-3402-33F4-912B9C731831}"/>
              </a:ext>
            </a:extLst>
          </p:cNvPr>
          <p:cNvGrpSpPr/>
          <p:nvPr/>
        </p:nvGrpSpPr>
        <p:grpSpPr>
          <a:xfrm>
            <a:off x="445665" y="2591208"/>
            <a:ext cx="9919712" cy="400110"/>
            <a:chOff x="445665" y="2099724"/>
            <a:chExt cx="9919712" cy="400110"/>
          </a:xfrm>
          <a:solidFill>
            <a:srgbClr val="E2F0D9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6116DB6-C94C-0184-3A58-11D539F72BF5}"/>
                </a:ext>
              </a:extLst>
            </p:cNvPr>
            <p:cNvSpPr/>
            <p:nvPr/>
          </p:nvSpPr>
          <p:spPr>
            <a:xfrm>
              <a:off x="445665" y="2099724"/>
              <a:ext cx="9919712" cy="400110"/>
            </a:xfrm>
            <a:prstGeom prst="roundRect">
              <a:avLst/>
            </a:prstGeom>
            <a:grpFill/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CE95E-83F3-4DE3-51E2-8A3296DDAB19}"/>
                </a:ext>
              </a:extLst>
            </p:cNvPr>
            <p:cNvSpPr txBox="1"/>
            <p:nvPr/>
          </p:nvSpPr>
          <p:spPr>
            <a:xfrm>
              <a:off x="520080" y="2111439"/>
              <a:ext cx="9770882" cy="333809"/>
            </a:xfrm>
            <a:prstGeom prst="rect">
              <a:avLst/>
            </a:prstGeom>
            <a:grpFill/>
            <a:ln>
              <a:solidFill>
                <a:srgbClr val="E2F0D9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순이익률이 높은 상품 및 서비스에 집중하여 마케팅 판매 노력 집중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C1AA37-C27E-BCF7-2460-4BAD8806548B}"/>
              </a:ext>
            </a:extLst>
          </p:cNvPr>
          <p:cNvGrpSpPr/>
          <p:nvPr/>
        </p:nvGrpSpPr>
        <p:grpSpPr>
          <a:xfrm>
            <a:off x="452553" y="3278001"/>
            <a:ext cx="9919712" cy="400110"/>
            <a:chOff x="445665" y="2099724"/>
            <a:chExt cx="9919712" cy="400110"/>
          </a:xfrm>
          <a:solidFill>
            <a:srgbClr val="E2F0D9"/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04E28D5-98D3-655D-0222-27C23D9A3990}"/>
                </a:ext>
              </a:extLst>
            </p:cNvPr>
            <p:cNvSpPr/>
            <p:nvPr/>
          </p:nvSpPr>
          <p:spPr>
            <a:xfrm>
              <a:off x="445665" y="2099724"/>
              <a:ext cx="9919712" cy="400110"/>
            </a:xfrm>
            <a:prstGeom prst="roundRect">
              <a:avLst/>
            </a:prstGeom>
            <a:grpFill/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83F6AA-5E9E-08FC-473C-E95ED84FA586}"/>
                </a:ext>
              </a:extLst>
            </p:cNvPr>
            <p:cNvSpPr txBox="1"/>
            <p:nvPr/>
          </p:nvSpPr>
          <p:spPr>
            <a:xfrm>
              <a:off x="520080" y="2111439"/>
              <a:ext cx="9770882" cy="333809"/>
            </a:xfrm>
            <a:prstGeom prst="rect">
              <a:avLst/>
            </a:prstGeom>
            <a:grpFill/>
            <a:ln>
              <a:solidFill>
                <a:srgbClr val="E2F0D9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비효율적인 비용을 최소화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D6AF8F8-C785-5E6D-B273-30E527DB5904}"/>
              </a:ext>
            </a:extLst>
          </p:cNvPr>
          <p:cNvGrpSpPr/>
          <p:nvPr/>
        </p:nvGrpSpPr>
        <p:grpSpPr>
          <a:xfrm>
            <a:off x="445665" y="4665101"/>
            <a:ext cx="9919712" cy="400110"/>
            <a:chOff x="445665" y="2099724"/>
            <a:chExt cx="9919712" cy="400110"/>
          </a:xfrm>
          <a:solidFill>
            <a:srgbClr val="E2F0D9"/>
          </a:solidFill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FAF9345-5A5E-9DA7-C58E-BEEB569A64E3}"/>
                </a:ext>
              </a:extLst>
            </p:cNvPr>
            <p:cNvSpPr/>
            <p:nvPr/>
          </p:nvSpPr>
          <p:spPr>
            <a:xfrm>
              <a:off x="445665" y="2099724"/>
              <a:ext cx="9919712" cy="400110"/>
            </a:xfrm>
            <a:prstGeom prst="roundRect">
              <a:avLst/>
            </a:prstGeom>
            <a:grpFill/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F754AAB-7F93-B40D-A845-98A6F8063614}"/>
                </a:ext>
              </a:extLst>
            </p:cNvPr>
            <p:cNvSpPr txBox="1"/>
            <p:nvPr/>
          </p:nvSpPr>
          <p:spPr>
            <a:xfrm>
              <a:off x="520080" y="2111439"/>
              <a:ext cx="9770882" cy="333809"/>
            </a:xfrm>
            <a:prstGeom prst="rect">
              <a:avLst/>
            </a:prstGeom>
            <a:grpFill/>
            <a:ln>
              <a:solidFill>
                <a:srgbClr val="E2F0D9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물류 및 운송 인프라 강화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C6FDED3-3BBA-3B28-053F-4A23EEBD01F4}"/>
              </a:ext>
            </a:extLst>
          </p:cNvPr>
          <p:cNvGrpSpPr/>
          <p:nvPr/>
        </p:nvGrpSpPr>
        <p:grpSpPr>
          <a:xfrm>
            <a:off x="445665" y="5351894"/>
            <a:ext cx="9919712" cy="400110"/>
            <a:chOff x="445665" y="2099724"/>
            <a:chExt cx="9919712" cy="400110"/>
          </a:xfrm>
          <a:solidFill>
            <a:srgbClr val="E2F0D9"/>
          </a:solidFill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3D6B1B6C-4841-FE43-88BA-B90F5E6B5BC1}"/>
                </a:ext>
              </a:extLst>
            </p:cNvPr>
            <p:cNvSpPr/>
            <p:nvPr/>
          </p:nvSpPr>
          <p:spPr>
            <a:xfrm>
              <a:off x="445665" y="2099724"/>
              <a:ext cx="9919712" cy="400110"/>
            </a:xfrm>
            <a:prstGeom prst="roundRect">
              <a:avLst/>
            </a:prstGeom>
            <a:grpFill/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68CFF4-8C9D-2032-1A2F-A5BDBE621173}"/>
                </a:ext>
              </a:extLst>
            </p:cNvPr>
            <p:cNvSpPr txBox="1"/>
            <p:nvPr/>
          </p:nvSpPr>
          <p:spPr>
            <a:xfrm>
              <a:off x="520080" y="2111439"/>
              <a:ext cx="9770882" cy="333809"/>
            </a:xfrm>
            <a:prstGeom prst="rect">
              <a:avLst/>
            </a:prstGeom>
            <a:grpFill/>
            <a:ln>
              <a:solidFill>
                <a:srgbClr val="E2F0D9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Shipping Mode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최적화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652D97B-5FF1-BA28-6215-1F0C5C5C331A}"/>
              </a:ext>
            </a:extLst>
          </p:cNvPr>
          <p:cNvGrpSpPr/>
          <p:nvPr/>
        </p:nvGrpSpPr>
        <p:grpSpPr>
          <a:xfrm>
            <a:off x="452553" y="6038687"/>
            <a:ext cx="9919712" cy="400110"/>
            <a:chOff x="445665" y="2099724"/>
            <a:chExt cx="9919712" cy="400110"/>
          </a:xfrm>
          <a:solidFill>
            <a:srgbClr val="E2F0D9"/>
          </a:solidFill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ED5ABB-080E-D8C3-5D1D-EA27345E5051}"/>
                </a:ext>
              </a:extLst>
            </p:cNvPr>
            <p:cNvSpPr/>
            <p:nvPr/>
          </p:nvSpPr>
          <p:spPr>
            <a:xfrm>
              <a:off x="445665" y="2099724"/>
              <a:ext cx="9919712" cy="400110"/>
            </a:xfrm>
            <a:prstGeom prst="roundRect">
              <a:avLst/>
            </a:prstGeom>
            <a:grpFill/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3BCD62-642F-5641-F147-537194446CAF}"/>
                </a:ext>
              </a:extLst>
            </p:cNvPr>
            <p:cNvSpPr txBox="1"/>
            <p:nvPr/>
          </p:nvSpPr>
          <p:spPr>
            <a:xfrm>
              <a:off x="520080" y="2111439"/>
              <a:ext cx="9770882" cy="333809"/>
            </a:xfrm>
            <a:prstGeom prst="rect">
              <a:avLst/>
            </a:prstGeom>
            <a:grpFill/>
            <a:ln>
              <a:solidFill>
                <a:srgbClr val="E2F0D9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기술적 개선과 자동화 도입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343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11C25EB7-659A-350A-C985-84334CBEFE4D}"/>
              </a:ext>
            </a:extLst>
          </p:cNvPr>
          <p:cNvSpPr/>
          <p:nvPr/>
        </p:nvSpPr>
        <p:spPr>
          <a:xfrm>
            <a:off x="6301946" y="1300762"/>
            <a:ext cx="3652183" cy="365218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4E0F224-C41B-781F-63F9-3CE64EB5C3DE}"/>
              </a:ext>
            </a:extLst>
          </p:cNvPr>
          <p:cNvSpPr/>
          <p:nvPr/>
        </p:nvSpPr>
        <p:spPr>
          <a:xfrm>
            <a:off x="2010061" y="1300762"/>
            <a:ext cx="3652183" cy="365218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636156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결론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ADC8F4-A966-1CE0-2550-103F0DC0BFEE}"/>
              </a:ext>
            </a:extLst>
          </p:cNvPr>
          <p:cNvGrpSpPr/>
          <p:nvPr/>
        </p:nvGrpSpPr>
        <p:grpSpPr>
          <a:xfrm>
            <a:off x="0" y="1049009"/>
            <a:ext cx="3096000" cy="78751"/>
            <a:chOff x="0" y="1049009"/>
            <a:chExt cx="3096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3096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3742A1-52CE-8EDB-EB84-2DE36986355C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33F92B7-DDC2-207C-ED13-B4B11E53DFC4}"/>
              </a:ext>
            </a:extLst>
          </p:cNvPr>
          <p:cNvSpPr txBox="1"/>
          <p:nvPr/>
        </p:nvSpPr>
        <p:spPr>
          <a:xfrm>
            <a:off x="2613421" y="5006185"/>
            <a:ext cx="6818502" cy="86382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이익의 극대화를 위해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분석을 통한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물류 등 운영 상의 변화가 필요함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E0440184-C9AB-D139-68CC-E19815DDE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52" y="2316853"/>
            <a:ext cx="1620000" cy="1620000"/>
          </a:xfrm>
          <a:prstGeom prst="rect">
            <a:avLst/>
          </a:prstGeom>
        </p:spPr>
      </p:pic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82C9A5FF-FB1D-F665-ECC1-5009C19B5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37" y="231685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45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계단, 보트, 핸드레일, 배이(가) 표시된 사진&#10;&#10;자동 생성된 설명">
            <a:extLst>
              <a:ext uri="{FF2B5EF4-FFF2-40B4-BE49-F238E27FC236}">
                <a16:creationId xmlns:a16="http://schemas.microsoft.com/office/drawing/2014/main" id="{D07AFDB0-DE43-EFC8-AD4E-952D29A97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887A6B3-D46F-AF57-9157-C40FE1E38FD7}"/>
              </a:ext>
            </a:extLst>
          </p:cNvPr>
          <p:cNvSpPr/>
          <p:nvPr/>
        </p:nvSpPr>
        <p:spPr>
          <a:xfrm>
            <a:off x="-7255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257DA-8365-5E4A-1DBC-C97454E9B75D}"/>
              </a:ext>
            </a:extLst>
          </p:cNvPr>
          <p:cNvSpPr txBox="1"/>
          <p:nvPr/>
        </p:nvSpPr>
        <p:spPr>
          <a:xfrm>
            <a:off x="605284" y="2567225"/>
            <a:ext cx="10943772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9600" dirty="0">
                <a:solidFill>
                  <a:srgbClr val="1167D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								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971F9-AB4F-16E3-308E-3A545AF39ED0}"/>
              </a:ext>
            </a:extLst>
          </p:cNvPr>
          <p:cNvSpPr txBox="1"/>
          <p:nvPr/>
        </p:nvSpPr>
        <p:spPr>
          <a:xfrm>
            <a:off x="642944" y="2813447"/>
            <a:ext cx="10943772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96943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A4BE2FE-58D6-8A06-D9C7-8E2C84857C4C}"/>
              </a:ext>
            </a:extLst>
          </p:cNvPr>
          <p:cNvCxnSpPr>
            <a:cxnSpLocks/>
          </p:cNvCxnSpPr>
          <p:nvPr/>
        </p:nvCxnSpPr>
        <p:spPr>
          <a:xfrm>
            <a:off x="547853" y="6274190"/>
            <a:ext cx="11049787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03EBE8F-3001-25EA-D071-E679038839B6}"/>
              </a:ext>
            </a:extLst>
          </p:cNvPr>
          <p:cNvCxnSpPr>
            <a:cxnSpLocks/>
          </p:cNvCxnSpPr>
          <p:nvPr/>
        </p:nvCxnSpPr>
        <p:spPr>
          <a:xfrm flipH="1">
            <a:off x="502133" y="5695070"/>
            <a:ext cx="11095507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4712677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 </a:t>
            </a:r>
            <a:endParaRPr 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40DC022-02F7-F1F9-A76C-B92F591384CF}"/>
              </a:ext>
            </a:extLst>
          </p:cNvPr>
          <p:cNvGrpSpPr/>
          <p:nvPr/>
        </p:nvGrpSpPr>
        <p:grpSpPr>
          <a:xfrm>
            <a:off x="0" y="1049009"/>
            <a:ext cx="3852000" cy="78751"/>
            <a:chOff x="0" y="1049009"/>
            <a:chExt cx="3852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3852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8EF2B34-A761-63D5-89B6-28F65290D771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AutoShape 2" descr="Untitled">
            <a:extLst>
              <a:ext uri="{FF2B5EF4-FFF2-40B4-BE49-F238E27FC236}">
                <a16:creationId xmlns:a16="http://schemas.microsoft.com/office/drawing/2014/main" id="{CD0F5D4B-49BA-9EA9-AAA2-0A6E07E1AE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065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E08F4-A7F8-10F2-CDC1-0A8ECF454279}"/>
              </a:ext>
            </a:extLst>
          </p:cNvPr>
          <p:cNvSpPr txBox="1"/>
          <p:nvPr/>
        </p:nvSpPr>
        <p:spPr>
          <a:xfrm>
            <a:off x="329520" y="1381505"/>
            <a:ext cx="5275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공급사슬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(Supply chain)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21D23FE-4CBF-C2BB-408E-8351731BDC3F}"/>
              </a:ext>
            </a:extLst>
          </p:cNvPr>
          <p:cNvGrpSpPr/>
          <p:nvPr/>
        </p:nvGrpSpPr>
        <p:grpSpPr>
          <a:xfrm>
            <a:off x="279400" y="2940914"/>
            <a:ext cx="11789167" cy="1814095"/>
            <a:chOff x="279400" y="1984237"/>
            <a:chExt cx="11789167" cy="1814095"/>
          </a:xfrm>
        </p:grpSpPr>
        <p:pic>
          <p:nvPicPr>
            <p:cNvPr id="4" name="그림 3" descr="클립아트, 만화 영화, 인간의 얼굴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BC274E1B-33B2-0EF9-66BB-1C20932AB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00" y="1990454"/>
              <a:ext cx="1440000" cy="1440000"/>
            </a:xfrm>
            <a:prstGeom prst="rect">
              <a:avLst/>
            </a:prstGeom>
          </p:spPr>
        </p:pic>
        <p:pic>
          <p:nvPicPr>
            <p:cNvPr id="8" name="그림 7" descr="클립아트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4A967FCA-841A-CF39-4635-BEE46295C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2600" y="1996442"/>
              <a:ext cx="1440000" cy="1440000"/>
            </a:xfrm>
            <a:prstGeom prst="rect">
              <a:avLst/>
            </a:prstGeom>
          </p:spPr>
        </p:pic>
        <p:pic>
          <p:nvPicPr>
            <p:cNvPr id="10" name="그림 9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46DBB6D5-26CD-7658-D313-2177C9031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778" y="2803325"/>
              <a:ext cx="432000" cy="432000"/>
            </a:xfrm>
            <a:prstGeom prst="rect">
              <a:avLst/>
            </a:prstGeom>
          </p:spPr>
        </p:pic>
        <p:pic>
          <p:nvPicPr>
            <p:cNvPr id="13" name="그림 12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D9D379C3-DE87-7698-CAA7-2EBDD1DF6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0" t="51693" r="5539" b="-1692"/>
            <a:stretch/>
          </p:blipFill>
          <p:spPr>
            <a:xfrm>
              <a:off x="7082150" y="2832010"/>
              <a:ext cx="576000" cy="350276"/>
            </a:xfrm>
            <a:prstGeom prst="rect">
              <a:avLst/>
            </a:prstGeom>
          </p:spPr>
        </p:pic>
        <p:pic>
          <p:nvPicPr>
            <p:cNvPr id="15" name="그림 14" descr="등대, 디자인이(가) 표시된 사진&#10;&#10;자동 생성된 설명">
              <a:extLst>
                <a:ext uri="{FF2B5EF4-FFF2-40B4-BE49-F238E27FC236}">
                  <a16:creationId xmlns:a16="http://schemas.microsoft.com/office/drawing/2014/main" id="{A6A991B7-E4F0-D50D-BFF1-E7B458010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700" y="1984237"/>
              <a:ext cx="1440000" cy="1440000"/>
            </a:xfrm>
            <a:prstGeom prst="rect">
              <a:avLst/>
            </a:prstGeom>
          </p:spPr>
        </p:pic>
        <p:pic>
          <p:nvPicPr>
            <p:cNvPr id="18" name="그림 17" descr="스크린샷, 그래픽, 클립아트, 디자인이(가) 표시된 사진&#10;&#10;자동 생성된 설명">
              <a:extLst>
                <a:ext uri="{FF2B5EF4-FFF2-40B4-BE49-F238E27FC236}">
                  <a16:creationId xmlns:a16="http://schemas.microsoft.com/office/drawing/2014/main" id="{BB79BCBA-F5E6-F72A-5559-046F5C5EA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300" y="1996442"/>
              <a:ext cx="1440000" cy="1440000"/>
            </a:xfrm>
            <a:prstGeom prst="rect">
              <a:avLst/>
            </a:prstGeom>
          </p:spPr>
        </p:pic>
        <p:pic>
          <p:nvPicPr>
            <p:cNvPr id="20" name="그림 19" descr="스크린샷, 직사각형, 사각형, 다채로움이(가) 표시된 사진&#10;&#10;자동 생성된 설명">
              <a:extLst>
                <a:ext uri="{FF2B5EF4-FFF2-40B4-BE49-F238E27FC236}">
                  <a16:creationId xmlns:a16="http://schemas.microsoft.com/office/drawing/2014/main" id="{475F7AA3-6C54-FA06-7C28-736954FFF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000" y="1996442"/>
              <a:ext cx="1440000" cy="1440000"/>
            </a:xfrm>
            <a:prstGeom prst="rect">
              <a:avLst/>
            </a:prstGeom>
          </p:spPr>
        </p:pic>
        <p:pic>
          <p:nvPicPr>
            <p:cNvPr id="21" name="그림 20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89627F31-378B-9D3F-2B45-8BCB4BC2B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0" t="51693" r="5539" b="-1692"/>
            <a:stretch/>
          </p:blipFill>
          <p:spPr>
            <a:xfrm>
              <a:off x="4533850" y="2866977"/>
              <a:ext cx="576000" cy="35027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6BC925-198C-8614-3173-E23F43B1F2EA}"/>
                </a:ext>
              </a:extLst>
            </p:cNvPr>
            <p:cNvSpPr txBox="1"/>
            <p:nvPr/>
          </p:nvSpPr>
          <p:spPr>
            <a:xfrm>
              <a:off x="547853" y="3429000"/>
              <a:ext cx="11504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Supplier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A029E5-90CD-F346-6070-1E0C59621EEE}"/>
                </a:ext>
              </a:extLst>
            </p:cNvPr>
            <p:cNvSpPr txBox="1"/>
            <p:nvPr/>
          </p:nvSpPr>
          <p:spPr>
            <a:xfrm>
              <a:off x="2671733" y="3429000"/>
              <a:ext cx="17519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Manufacturer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205512-F554-E41E-3977-60CA2895F8D8}"/>
                </a:ext>
              </a:extLst>
            </p:cNvPr>
            <p:cNvSpPr txBox="1"/>
            <p:nvPr/>
          </p:nvSpPr>
          <p:spPr>
            <a:xfrm>
              <a:off x="5220033" y="3429000"/>
              <a:ext cx="17519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Wholesaler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EE8069-EFF0-C30C-1E33-69BC65A37546}"/>
                </a:ext>
              </a:extLst>
            </p:cNvPr>
            <p:cNvSpPr txBox="1"/>
            <p:nvPr/>
          </p:nvSpPr>
          <p:spPr>
            <a:xfrm>
              <a:off x="7773712" y="3429000"/>
              <a:ext cx="17519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Retailer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D092DC-AFCC-01EA-90C1-C602D13E05D7}"/>
                </a:ext>
              </a:extLst>
            </p:cNvPr>
            <p:cNvSpPr txBox="1"/>
            <p:nvPr/>
          </p:nvSpPr>
          <p:spPr>
            <a:xfrm>
              <a:off x="10316634" y="3429000"/>
              <a:ext cx="17519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Consumer</a:t>
              </a:r>
            </a:p>
          </p:txBody>
        </p:sp>
        <p:pic>
          <p:nvPicPr>
            <p:cNvPr id="28" name="그림 27" descr="디자인이(가) 표시된 사진&#10;&#10;자동 생성된 설명">
              <a:extLst>
                <a:ext uri="{FF2B5EF4-FFF2-40B4-BE49-F238E27FC236}">
                  <a16:creationId xmlns:a16="http://schemas.microsoft.com/office/drawing/2014/main" id="{CD3000BA-1260-0A7B-62E8-C10A6A3CB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2932" y="2787589"/>
              <a:ext cx="396000" cy="396000"/>
            </a:xfrm>
            <a:prstGeom prst="rect">
              <a:avLst/>
            </a:prstGeom>
          </p:spPr>
        </p:pic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C34F619-110B-6901-CB7E-6B5FBEC84C78}"/>
                </a:ext>
              </a:extLst>
            </p:cNvPr>
            <p:cNvCxnSpPr>
              <a:stCxn id="4" idx="3"/>
              <a:endCxn id="15" idx="1"/>
            </p:cNvCxnSpPr>
            <p:nvPr/>
          </p:nvCxnSpPr>
          <p:spPr>
            <a:xfrm flipV="1">
              <a:off x="1719400" y="2704237"/>
              <a:ext cx="1108300" cy="621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3C0DAF6-0875-68A4-5028-26220B437BCB}"/>
                </a:ext>
              </a:extLst>
            </p:cNvPr>
            <p:cNvCxnSpPr/>
            <p:nvPr/>
          </p:nvCxnSpPr>
          <p:spPr>
            <a:xfrm flipV="1">
              <a:off x="4267700" y="2704237"/>
              <a:ext cx="1108300" cy="621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A73AE1D-41E0-A16E-CBFA-426265118BE2}"/>
                </a:ext>
              </a:extLst>
            </p:cNvPr>
            <p:cNvCxnSpPr/>
            <p:nvPr/>
          </p:nvCxnSpPr>
          <p:spPr>
            <a:xfrm flipV="1">
              <a:off x="6816000" y="2704237"/>
              <a:ext cx="1108300" cy="621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B7E5AF4-CC87-2FC6-86A1-12DE764FD18C}"/>
                </a:ext>
              </a:extLst>
            </p:cNvPr>
            <p:cNvCxnSpPr/>
            <p:nvPr/>
          </p:nvCxnSpPr>
          <p:spPr>
            <a:xfrm flipV="1">
              <a:off x="9214466" y="2704237"/>
              <a:ext cx="1108300" cy="621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3895CC-23AD-2D31-DCBE-E4A6F577AE45}"/>
              </a:ext>
            </a:extLst>
          </p:cNvPr>
          <p:cNvCxnSpPr>
            <a:cxnSpLocks/>
          </p:cNvCxnSpPr>
          <p:nvPr/>
        </p:nvCxnSpPr>
        <p:spPr>
          <a:xfrm>
            <a:off x="568935" y="5140520"/>
            <a:ext cx="1102870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1E7FF64-1E33-BB44-0DAA-9F444EA316F4}"/>
              </a:ext>
            </a:extLst>
          </p:cNvPr>
          <p:cNvSpPr txBox="1"/>
          <p:nvPr/>
        </p:nvSpPr>
        <p:spPr>
          <a:xfrm>
            <a:off x="568935" y="1733598"/>
            <a:ext cx="9237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제품과 서비스를 최종소비자에게 제공하는 일련의 과정으로 구성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451DD4-D766-8726-F3A7-2C6831B13FF8}"/>
              </a:ext>
            </a:extLst>
          </p:cNvPr>
          <p:cNvSpPr txBox="1"/>
          <p:nvPr/>
        </p:nvSpPr>
        <p:spPr>
          <a:xfrm>
            <a:off x="568935" y="2275352"/>
            <a:ext cx="200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(upstream)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879A07-FD14-CAED-B15E-86DD80CFDDE6}"/>
              </a:ext>
            </a:extLst>
          </p:cNvPr>
          <p:cNvSpPr txBox="1"/>
          <p:nvPr/>
        </p:nvSpPr>
        <p:spPr>
          <a:xfrm>
            <a:off x="9525645" y="2273802"/>
            <a:ext cx="2314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(downstream)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9A98E4-C340-8B08-6862-21645966B3F5}"/>
              </a:ext>
            </a:extLst>
          </p:cNvPr>
          <p:cNvSpPr txBox="1"/>
          <p:nvPr/>
        </p:nvSpPr>
        <p:spPr>
          <a:xfrm>
            <a:off x="5220034" y="4931258"/>
            <a:ext cx="145119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자재의 흐름</a:t>
            </a:r>
            <a:endParaRPr lang="en-US" altLang="ko-KR" sz="20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B91CBD-6B75-E110-93FA-BCB3823245AE}"/>
              </a:ext>
            </a:extLst>
          </p:cNvPr>
          <p:cNvSpPr txBox="1"/>
          <p:nvPr/>
        </p:nvSpPr>
        <p:spPr>
          <a:xfrm>
            <a:off x="5220034" y="5497609"/>
            <a:ext cx="145119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자금의 흐름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873710-5DFE-62D9-3DC9-02A80C8ECA90}"/>
              </a:ext>
            </a:extLst>
          </p:cNvPr>
          <p:cNvSpPr txBox="1"/>
          <p:nvPr/>
        </p:nvSpPr>
        <p:spPr>
          <a:xfrm>
            <a:off x="5220034" y="6062193"/>
            <a:ext cx="145119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정보의 흐름</a:t>
            </a:r>
            <a:endParaRPr lang="en-US" altLang="ko-KR" sz="20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BA8DFB2-0CDB-D8EE-CCF0-86494EC1D8C4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576500" y="2460018"/>
            <a:ext cx="7056432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94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4712677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</a:t>
            </a:r>
            <a:endParaRPr 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40DC022-02F7-F1F9-A76C-B92F591384CF}"/>
              </a:ext>
            </a:extLst>
          </p:cNvPr>
          <p:cNvGrpSpPr/>
          <p:nvPr/>
        </p:nvGrpSpPr>
        <p:grpSpPr>
          <a:xfrm>
            <a:off x="0" y="1049009"/>
            <a:ext cx="3852000" cy="78751"/>
            <a:chOff x="0" y="1049009"/>
            <a:chExt cx="3852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3852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8EF2B34-A761-63D5-89B6-28F65290D771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AutoShape 2" descr="Untitled">
            <a:extLst>
              <a:ext uri="{FF2B5EF4-FFF2-40B4-BE49-F238E27FC236}">
                <a16:creationId xmlns:a16="http://schemas.microsoft.com/office/drawing/2014/main" id="{CD0F5D4B-49BA-9EA9-AAA2-0A6E07E1AE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065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E08F4-A7F8-10F2-CDC1-0A8ECF454279}"/>
              </a:ext>
            </a:extLst>
          </p:cNvPr>
          <p:cNvSpPr txBox="1"/>
          <p:nvPr/>
        </p:nvSpPr>
        <p:spPr>
          <a:xfrm>
            <a:off x="329520" y="1381505"/>
            <a:ext cx="5275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공급사슬 요인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6C008FD-91F1-DB2E-4C2A-EF4C9658D985}"/>
              </a:ext>
            </a:extLst>
          </p:cNvPr>
          <p:cNvGrpSpPr/>
          <p:nvPr/>
        </p:nvGrpSpPr>
        <p:grpSpPr>
          <a:xfrm>
            <a:off x="1077780" y="2580945"/>
            <a:ext cx="4155600" cy="1260000"/>
            <a:chOff x="742500" y="2926080"/>
            <a:chExt cx="4155600" cy="1260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ADFDF2F-F0E4-C3DC-C8A9-EE9E6A60FFE0}"/>
                </a:ext>
              </a:extLst>
            </p:cNvPr>
            <p:cNvSpPr/>
            <p:nvPr/>
          </p:nvSpPr>
          <p:spPr>
            <a:xfrm>
              <a:off x="742500" y="2926080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정보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949D915-F288-84BE-3BED-3C7358FBD692}"/>
                </a:ext>
              </a:extLst>
            </p:cNvPr>
            <p:cNvSpPr/>
            <p:nvPr/>
          </p:nvSpPr>
          <p:spPr>
            <a:xfrm>
              <a:off x="2190300" y="2926080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외주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7BE3CA8-04CE-CE25-3054-64DDC301ADF0}"/>
                </a:ext>
              </a:extLst>
            </p:cNvPr>
            <p:cNvSpPr/>
            <p:nvPr/>
          </p:nvSpPr>
          <p:spPr>
            <a:xfrm>
              <a:off x="3638100" y="2926080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가격결정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53285F-E336-C28D-63DE-97330531F80F}"/>
              </a:ext>
            </a:extLst>
          </p:cNvPr>
          <p:cNvGrpSpPr/>
          <p:nvPr/>
        </p:nvGrpSpPr>
        <p:grpSpPr>
          <a:xfrm>
            <a:off x="6522720" y="2580945"/>
            <a:ext cx="4247040" cy="1260000"/>
            <a:chOff x="6096000" y="2926080"/>
            <a:chExt cx="4247040" cy="1260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136E46F-9753-A346-2FB0-8E562F14F572}"/>
                </a:ext>
              </a:extLst>
            </p:cNvPr>
            <p:cNvSpPr/>
            <p:nvPr/>
          </p:nvSpPr>
          <p:spPr>
            <a:xfrm>
              <a:off x="6096000" y="2926080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설비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CE52F1C-A52E-37F4-2E25-2B6C9B60F42C}"/>
                </a:ext>
              </a:extLst>
            </p:cNvPr>
            <p:cNvSpPr/>
            <p:nvPr/>
          </p:nvSpPr>
          <p:spPr>
            <a:xfrm>
              <a:off x="7588620" y="2926080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재고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0F46DC-F40A-F763-F1CC-70E2B5D5A1A4}"/>
                </a:ext>
              </a:extLst>
            </p:cNvPr>
            <p:cNvSpPr/>
            <p:nvPr/>
          </p:nvSpPr>
          <p:spPr>
            <a:xfrm>
              <a:off x="9083040" y="2926080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운송</a:t>
              </a:r>
            </a:p>
          </p:txBody>
        </p:sp>
      </p:grp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8380B60D-AD72-98E5-E394-669BA849D335}"/>
              </a:ext>
            </a:extLst>
          </p:cNvPr>
          <p:cNvSpPr/>
          <p:nvPr/>
        </p:nvSpPr>
        <p:spPr>
          <a:xfrm rot="16200000">
            <a:off x="2977755" y="2123185"/>
            <a:ext cx="461665" cy="4049585"/>
          </a:xfrm>
          <a:prstGeom prst="leftBrac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01CE08FF-4379-B0FA-A329-EF1F81F6352B}"/>
              </a:ext>
            </a:extLst>
          </p:cNvPr>
          <p:cNvSpPr/>
          <p:nvPr/>
        </p:nvSpPr>
        <p:spPr>
          <a:xfrm rot="16200000">
            <a:off x="8514135" y="2123185"/>
            <a:ext cx="461665" cy="4049585"/>
          </a:xfrm>
          <a:prstGeom prst="leftBrac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EE0E2D-85A9-AAA2-6188-6354B6FFC05D}"/>
              </a:ext>
            </a:extLst>
          </p:cNvPr>
          <p:cNvSpPr txBox="1"/>
          <p:nvPr/>
        </p:nvSpPr>
        <p:spPr>
          <a:xfrm>
            <a:off x="1722569" y="4599260"/>
            <a:ext cx="297203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교차기능적 요인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6038A1-22BC-A899-0ADD-F7936525BF15}"/>
              </a:ext>
            </a:extLst>
          </p:cNvPr>
          <p:cNvSpPr txBox="1"/>
          <p:nvPr/>
        </p:nvSpPr>
        <p:spPr>
          <a:xfrm>
            <a:off x="7258949" y="4599260"/>
            <a:ext cx="297203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물류 요인</a:t>
            </a:r>
            <a:endParaRPr 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3D97D-9C27-19D1-32E7-F425957868C7}"/>
              </a:ext>
            </a:extLst>
          </p:cNvPr>
          <p:cNvSpPr txBox="1"/>
          <p:nvPr/>
        </p:nvSpPr>
        <p:spPr>
          <a:xfrm>
            <a:off x="1436730" y="4977994"/>
            <a:ext cx="36054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 자재 이외에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흐름과 관련된 것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A9958B-7CA2-B804-F2A4-C67C4DA80A27}"/>
              </a:ext>
            </a:extLst>
          </p:cNvPr>
          <p:cNvSpPr txBox="1"/>
          <p:nvPr/>
        </p:nvSpPr>
        <p:spPr>
          <a:xfrm>
            <a:off x="6942232" y="4977994"/>
            <a:ext cx="36054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공급사슬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flow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자재의 흐름과 관련된 것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60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3E4161F-A4B0-9585-438C-A33912C84CB1}"/>
              </a:ext>
            </a:extLst>
          </p:cNvPr>
          <p:cNvSpPr/>
          <p:nvPr/>
        </p:nvSpPr>
        <p:spPr>
          <a:xfrm>
            <a:off x="279399" y="5015426"/>
            <a:ext cx="3791437" cy="11720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5F2846D-A0B9-6E30-BD95-66B802CCC5A6}"/>
              </a:ext>
            </a:extLst>
          </p:cNvPr>
          <p:cNvSpPr/>
          <p:nvPr/>
        </p:nvSpPr>
        <p:spPr>
          <a:xfrm>
            <a:off x="4200279" y="5015426"/>
            <a:ext cx="3791437" cy="11720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BDD2B-7640-5A73-1B58-EB019CD3232E}"/>
              </a:ext>
            </a:extLst>
          </p:cNvPr>
          <p:cNvSpPr txBox="1"/>
          <p:nvPr/>
        </p:nvSpPr>
        <p:spPr>
          <a:xfrm>
            <a:off x="329520" y="462594"/>
            <a:ext cx="4712677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</a:t>
            </a:r>
            <a:endParaRPr 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40DC022-02F7-F1F9-A76C-B92F591384CF}"/>
              </a:ext>
            </a:extLst>
          </p:cNvPr>
          <p:cNvGrpSpPr/>
          <p:nvPr/>
        </p:nvGrpSpPr>
        <p:grpSpPr>
          <a:xfrm>
            <a:off x="0" y="1049009"/>
            <a:ext cx="3852000" cy="78751"/>
            <a:chOff x="0" y="1049009"/>
            <a:chExt cx="3852000" cy="78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8FEB5-8116-AA8A-3C15-A70DCCD7D414}"/>
                </a:ext>
              </a:extLst>
            </p:cNvPr>
            <p:cNvSpPr/>
            <p:nvPr/>
          </p:nvSpPr>
          <p:spPr>
            <a:xfrm>
              <a:off x="0" y="1049009"/>
              <a:ext cx="3852000" cy="7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8EF2B34-A761-63D5-89B6-28F65290D771}"/>
                </a:ext>
              </a:extLst>
            </p:cNvPr>
            <p:cNvSpPr/>
            <p:nvPr/>
          </p:nvSpPr>
          <p:spPr>
            <a:xfrm>
              <a:off x="0" y="1049009"/>
              <a:ext cx="742500" cy="78751"/>
            </a:xfrm>
            <a:prstGeom prst="rect">
              <a:avLst/>
            </a:prstGeom>
            <a:solidFill>
              <a:srgbClr val="1167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AutoShape 2" descr="Untitled">
            <a:extLst>
              <a:ext uri="{FF2B5EF4-FFF2-40B4-BE49-F238E27FC236}">
                <a16:creationId xmlns:a16="http://schemas.microsoft.com/office/drawing/2014/main" id="{CD0F5D4B-49BA-9EA9-AAA2-0A6E07E1AE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065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E08F4-A7F8-10F2-CDC1-0A8ECF454279}"/>
              </a:ext>
            </a:extLst>
          </p:cNvPr>
          <p:cNvSpPr txBox="1"/>
          <p:nvPr/>
        </p:nvSpPr>
        <p:spPr>
          <a:xfrm>
            <a:off x="329520" y="1381505"/>
            <a:ext cx="5275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공급사슬 요인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136E46F-9753-A346-2FB0-8E562F14F572}"/>
              </a:ext>
            </a:extLst>
          </p:cNvPr>
          <p:cNvSpPr/>
          <p:nvPr/>
        </p:nvSpPr>
        <p:spPr>
          <a:xfrm>
            <a:off x="1545118" y="2065846"/>
            <a:ext cx="1260000" cy="12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설비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CE52F1C-A52E-37F4-2E25-2B6C9B60F42C}"/>
              </a:ext>
            </a:extLst>
          </p:cNvPr>
          <p:cNvSpPr/>
          <p:nvPr/>
        </p:nvSpPr>
        <p:spPr>
          <a:xfrm>
            <a:off x="5466000" y="2065846"/>
            <a:ext cx="1260000" cy="12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재고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80F46DC-F40A-F763-F1CC-70E2B5D5A1A4}"/>
              </a:ext>
            </a:extLst>
          </p:cNvPr>
          <p:cNvSpPr/>
          <p:nvPr/>
        </p:nvSpPr>
        <p:spPr>
          <a:xfrm>
            <a:off x="9381790" y="2065846"/>
            <a:ext cx="1260000" cy="12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3523F-E8D0-9F64-4B2A-8AFAB1E870D3}"/>
              </a:ext>
            </a:extLst>
          </p:cNvPr>
          <p:cNvSpPr txBox="1"/>
          <p:nvPr/>
        </p:nvSpPr>
        <p:spPr>
          <a:xfrm>
            <a:off x="4200281" y="3446791"/>
            <a:ext cx="379143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상대적으로 낮은 수준의 재고를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보유하여 효율적인 공급사슬 유지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57560D-EA0A-CC45-06EF-5A33891C5A86}"/>
              </a:ext>
            </a:extLst>
          </p:cNvPr>
          <p:cNvSpPr txBox="1"/>
          <p:nvPr/>
        </p:nvSpPr>
        <p:spPr>
          <a:xfrm>
            <a:off x="279400" y="3446791"/>
            <a:ext cx="379143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수요가 충분한 곳에만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설비를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설치하여 효율성 추구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7AC591-3109-1613-D875-05A4C30B36E3}"/>
              </a:ext>
            </a:extLst>
          </p:cNvPr>
          <p:cNvSpPr txBox="1"/>
          <p:nvPr/>
        </p:nvSpPr>
        <p:spPr>
          <a:xfrm>
            <a:off x="8116072" y="3454700"/>
            <a:ext cx="379143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고객 대응도 유지 위해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자사의 운송수단 이용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8CCDBE-DB42-6893-11D1-05EAED5E35EF}"/>
              </a:ext>
            </a:extLst>
          </p:cNvPr>
          <p:cNvSpPr txBox="1"/>
          <p:nvPr/>
        </p:nvSpPr>
        <p:spPr>
          <a:xfrm>
            <a:off x="4200280" y="4252358"/>
            <a:ext cx="379143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재고 분산화 →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대응성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↑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효율↓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재고 중앙 집중화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효율↑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EDA9E0-634B-0D9A-FB6E-FD48A35ED53A}"/>
              </a:ext>
            </a:extLst>
          </p:cNvPr>
          <p:cNvSpPr txBox="1"/>
          <p:nvPr/>
        </p:nvSpPr>
        <p:spPr>
          <a:xfrm>
            <a:off x="4200279" y="5119480"/>
            <a:ext cx="3791437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재고 수준의 증가는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대응도는 향상시키며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생산 및 운송비용을 감소시키지만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재고 유지비용을 증가시킴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C8FDE3-4772-D612-ECAA-7E6A63460183}"/>
              </a:ext>
            </a:extLst>
          </p:cNvPr>
          <p:cNvSpPr txBox="1"/>
          <p:nvPr/>
        </p:nvSpPr>
        <p:spPr>
          <a:xfrm>
            <a:off x="329520" y="4252357"/>
            <a:ext cx="379143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제품을 한 곳에서 생산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  → 효율↑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분산 생산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대응성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↑ 효율↓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5EE7F3-73DD-57AF-266F-870762DCF45C}"/>
              </a:ext>
            </a:extLst>
          </p:cNvPr>
          <p:cNvSpPr txBox="1"/>
          <p:nvPr/>
        </p:nvSpPr>
        <p:spPr>
          <a:xfrm>
            <a:off x="284490" y="5242591"/>
            <a:ext cx="379143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설비 수준의 증가는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운송거리가 짧아지며 운송비는 감소하나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설비 및 재고비용을 증가시킴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C9331F-2AE6-7417-34EC-C05B6107F15A}"/>
              </a:ext>
            </a:extLst>
          </p:cNvPr>
          <p:cNvSpPr txBox="1"/>
          <p:nvPr/>
        </p:nvSpPr>
        <p:spPr>
          <a:xfrm>
            <a:off x="8116073" y="4359584"/>
            <a:ext cx="37914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배송 →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대응성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↑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효율↓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82A8807-5059-D299-7BEB-190C83EABA61}"/>
              </a:ext>
            </a:extLst>
          </p:cNvPr>
          <p:cNvSpPr/>
          <p:nvPr/>
        </p:nvSpPr>
        <p:spPr>
          <a:xfrm>
            <a:off x="8116073" y="5015426"/>
            <a:ext cx="3791437" cy="11720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5ADE26-CC71-8182-8B4E-F5142BB05130}"/>
              </a:ext>
            </a:extLst>
          </p:cNvPr>
          <p:cNvSpPr txBox="1"/>
          <p:nvPr/>
        </p:nvSpPr>
        <p:spPr>
          <a:xfrm>
            <a:off x="8116073" y="5242591"/>
            <a:ext cx="379143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운송 속도의 증가는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대응성을 향상시키나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효율성이 감소하므로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최적화를 위한 적절한 수준의 운송 필요</a:t>
            </a:r>
          </a:p>
        </p:txBody>
      </p:sp>
    </p:spTree>
    <p:extLst>
      <p:ext uri="{BB962C8B-B14F-4D97-AF65-F5344CB8AC3E}">
        <p14:creationId xmlns:p14="http://schemas.microsoft.com/office/powerpoint/2010/main" val="298491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공장, 재고, 대량 생산이(가) 표시된 사진&#10;&#10;자동 생성된 설명">
            <a:extLst>
              <a:ext uri="{FF2B5EF4-FFF2-40B4-BE49-F238E27FC236}">
                <a16:creationId xmlns:a16="http://schemas.microsoft.com/office/drawing/2014/main" id="{C4C88E76-572A-2111-2892-61D1F012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6" r="19166"/>
          <a:stretch/>
        </p:blipFill>
        <p:spPr>
          <a:xfrm>
            <a:off x="-1" y="-1"/>
            <a:ext cx="5236533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8B2264-7EBA-AB09-2B54-DEAAB2E0E2A3}"/>
              </a:ext>
            </a:extLst>
          </p:cNvPr>
          <p:cNvSpPr txBox="1"/>
          <p:nvPr/>
        </p:nvSpPr>
        <p:spPr>
          <a:xfrm>
            <a:off x="7783847" y="3428999"/>
            <a:ext cx="4712677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83FCB5-87C0-013C-86FD-52F65B8282ED}"/>
              </a:ext>
            </a:extLst>
          </p:cNvPr>
          <p:cNvSpPr/>
          <p:nvPr/>
        </p:nvSpPr>
        <p:spPr>
          <a:xfrm>
            <a:off x="5875848" y="362973"/>
            <a:ext cx="5684668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4641B-024D-BE4E-116E-86FE8977AD38}"/>
              </a:ext>
            </a:extLst>
          </p:cNvPr>
          <p:cNvSpPr txBox="1"/>
          <p:nvPr/>
        </p:nvSpPr>
        <p:spPr>
          <a:xfrm>
            <a:off x="6282430" y="1985081"/>
            <a:ext cx="975360" cy="25545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BF3B77A-0CF6-3048-1EA2-C418AF84D42D}"/>
              </a:ext>
            </a:extLst>
          </p:cNvPr>
          <p:cNvSpPr/>
          <p:nvPr/>
        </p:nvSpPr>
        <p:spPr>
          <a:xfrm>
            <a:off x="0" y="0"/>
            <a:ext cx="5255362" cy="6858000"/>
          </a:xfrm>
          <a:prstGeom prst="rect">
            <a:avLst/>
          </a:prstGeom>
          <a:solidFill>
            <a:srgbClr val="0830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30D6F0-9659-6380-96B6-0D60A64C3C28}"/>
              </a:ext>
            </a:extLst>
          </p:cNvPr>
          <p:cNvSpPr/>
          <p:nvPr/>
        </p:nvSpPr>
        <p:spPr>
          <a:xfrm>
            <a:off x="5875848" y="6469704"/>
            <a:ext cx="5684668" cy="45719"/>
          </a:xfrm>
          <a:prstGeom prst="rect">
            <a:avLst/>
          </a:prstGeom>
          <a:solidFill>
            <a:srgbClr val="1167D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513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5633</TotalTime>
  <Words>2419</Words>
  <Application>Microsoft Office PowerPoint</Application>
  <PresentationFormat>와이드스크린</PresentationFormat>
  <Paragraphs>415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나눔스퀘어 Bold</vt:lpstr>
      <vt:lpstr>나눔스퀘어 ExtraBold</vt:lpstr>
      <vt:lpstr>Arial</vt:lpstr>
      <vt:lpstr>나눔스퀘어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천지인</dc:creator>
  <cp:lastModifiedBy>지혜 정</cp:lastModifiedBy>
  <cp:revision>97</cp:revision>
  <cp:lastPrinted>2023-11-15T16:21:48Z</cp:lastPrinted>
  <dcterms:created xsi:type="dcterms:W3CDTF">2023-11-15T12:51:06Z</dcterms:created>
  <dcterms:modified xsi:type="dcterms:W3CDTF">2023-11-28T00:41:09Z</dcterms:modified>
</cp:coreProperties>
</file>